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5"/>
    <p:sldMasterId id="2147483746" r:id="rId6"/>
  </p:sldMasterIdLst>
  <p:notesMasterIdLst>
    <p:notesMasterId r:id="rId18"/>
  </p:notesMasterIdLst>
  <p:handoutMasterIdLst>
    <p:handoutMasterId r:id="rId19"/>
  </p:handoutMasterIdLst>
  <p:sldIdLst>
    <p:sldId id="389" r:id="rId7"/>
    <p:sldId id="380" r:id="rId8"/>
    <p:sldId id="391" r:id="rId9"/>
    <p:sldId id="392" r:id="rId10"/>
    <p:sldId id="395" r:id="rId11"/>
    <p:sldId id="396" r:id="rId12"/>
    <p:sldId id="394" r:id="rId13"/>
    <p:sldId id="397" r:id="rId14"/>
    <p:sldId id="398" r:id="rId15"/>
    <p:sldId id="399" r:id="rId16"/>
    <p:sldId id="400" r:id="rId17"/>
  </p:sldIdLst>
  <p:sldSz cx="9144000" cy="5143500" type="screen16x9"/>
  <p:notesSz cx="7099300" cy="10234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0" pos="5511" userDrawn="1">
          <p15:clr>
            <a:srgbClr val="A4A3A4"/>
          </p15:clr>
        </p15:guide>
        <p15:guide id="11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lissa Dickinson" initials="MD" lastIdx="23" clrIdx="0">
    <p:extLst>
      <p:ext uri="{19B8F6BF-5375-455C-9EA6-DF929625EA0E}">
        <p15:presenceInfo xmlns:p15="http://schemas.microsoft.com/office/powerpoint/2012/main" userId="S-1-5-21-3618423254-1716829737-423604257-1158" providerId="AD"/>
      </p:ext>
    </p:extLst>
  </p:cmAuthor>
  <p:cmAuthor id="2" name="Anatolii Garmash" initials="AG" lastIdx="1" clrIdx="1">
    <p:extLst>
      <p:ext uri="{19B8F6BF-5375-455C-9EA6-DF929625EA0E}">
        <p15:presenceInfo xmlns:p15="http://schemas.microsoft.com/office/powerpoint/2012/main" userId="S::Anatolii.Garmash@etf.europa.eu::d7eefc0a-cc97-4a26-9916-4b9767ae97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A05F"/>
    <a:srgbClr val="4C575D"/>
    <a:srgbClr val="307642"/>
    <a:srgbClr val="EBEEEC"/>
    <a:srgbClr val="3B4952"/>
    <a:srgbClr val="455560"/>
    <a:srgbClr val="701471"/>
    <a:srgbClr val="DBE1E5"/>
    <a:srgbClr val="DCE2E6"/>
    <a:srgbClr val="F26B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58" autoAdjust="0"/>
    <p:restoredTop sz="88664" autoAdjust="0"/>
  </p:normalViewPr>
  <p:slideViewPr>
    <p:cSldViewPr>
      <p:cViewPr varScale="1">
        <p:scale>
          <a:sx n="89" d="100"/>
          <a:sy n="89" d="100"/>
        </p:scale>
        <p:origin x="488" y="60"/>
      </p:cViewPr>
      <p:guideLst>
        <p:guide pos="5511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2" d="100"/>
          <a:sy n="72" d="100"/>
        </p:scale>
        <p:origin x="4020" y="84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6" y="1"/>
            <a:ext cx="3076363" cy="511730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/>
              <a:pPr/>
              <a:t>02/12/2021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0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6" y="9721106"/>
            <a:ext cx="3076363" cy="511730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6" y="1"/>
            <a:ext cx="3076363" cy="511730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r">
              <a:defRPr sz="1200"/>
            </a:lvl1pPr>
          </a:lstStyle>
          <a:p>
            <a:fld id="{8F6D398E-25CB-40CF-A09E-EE5459CE508C}" type="datetimeFigureOut">
              <a:rPr lang="en-GB" smtClean="0"/>
              <a:pPr/>
              <a:t>02/12/2021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66763"/>
            <a:ext cx="6823075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338" tIns="47169" rIns="94338" bIns="4716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5"/>
          </a:xfrm>
          <a:prstGeom prst="rect">
            <a:avLst/>
          </a:prstGeom>
        </p:spPr>
        <p:txBody>
          <a:bodyPr vert="horz" lIns="94338" tIns="47169" rIns="94338" bIns="471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0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6" y="9721106"/>
            <a:ext cx="3076363" cy="511730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r">
              <a:defRPr sz="1200"/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C34219-3DA8-4FC4-934A-8116B4F7F681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71340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C82D4E-821A-479A-AE74-CF761DED41C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396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C82D4E-821A-479A-AE74-CF761DED41C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742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C82D4E-821A-479A-AE74-CF761DED41C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84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Порівняння має мати «додану вартість», вигоди для кожної зі сторін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227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Створення робочих груп зі сторони ЄС та України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Зв’язок з процесом само-сертифікації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Забезпечити залучення усіх заінтересованих сторін</a:t>
            </a:r>
            <a:endParaRPr lang="en-GB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C82D4E-821A-479A-AE74-CF761DED41C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0274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Порівняння за 11 тематичними напрямами: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Цілі рамок кваліфікацій (прозорість, порівнянність кваліфікацій, визнання кваліфікацій, ефективна взаємодія між освітою та ринком праці…)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Охоплення кваліфікацій (повні, часткові, формальна освіта, професійні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Рівні та дескриптори рівнів (наскільки можна порівняти, методологія порівняння кваліфікацій з НРК, приклади типових кваліфікацій на кожному з рівнів)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Використання результатів навчання (типи кваліфікацій, стандарти, оцінювання, освітні програми 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Визнання результатів неформального та інформального навчання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Забезпечення якості кваліфікацій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Комунікація, прозорість, доступ до інформації (реєстр кваліфікацій)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Визнання кваліфікацій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Управління і інституційні механізми (ролі та функції заінтересованих сторін, координація, законодавче забезпечення)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Процес співставлення/співвіднесення НРК (включення НРК в регіональні рамки)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Прозорість та забезпечення якості процесу порівняння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C82D4E-821A-479A-AE74-CF761DED41C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473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Для збору доказів/свідчень використовуються допоміжні питання: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Допоміжні питання: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Наскільки Рамки кваліфікацій та кваліфікації ґрунтуються на підході результатів навчання?</a:t>
            </a: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Як результати навчання визначено в Рамках кваліфікацій?</a:t>
            </a: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Наскільки і як результати навчання використовуються для визначення кваліфікацій різних типів кваліфікацій, стандартів, оцінювання та визнання результатів неформального та інформального навчання та в навчальних програмах?</a:t>
            </a: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Наскільки використання результатів навчання можна порівняти і що це означає для остаточних висновків про порівнянність двох рамок?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Приклади доказів: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Порівняння як результати навчання використовуються на прикладах стандартів кваліфікацій.</a:t>
            </a: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Приклади, як результати навчання використовуються для оцінювання, в навчальних програмах та для </a:t>
            </a:r>
            <a:r>
              <a:rPr lang="uk-UA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визнання результатів неформального та інформального навчання</a:t>
            </a: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None/>
            </a:pP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9414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Спільне: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обидва визначення взаємопов’язані, нейтральні щодо контексту навчання (формального, неформального/інформального), охоплюють знання та уміння/навички</a:t>
            </a:r>
          </a:p>
          <a:p>
            <a:endParaRPr lang="uk-UA" sz="1800" dirty="0">
              <a:effectLst/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Розбіжності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в контексті НРК результати навчання визначені як такі, що охоплюють широкий набір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здатностей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особи,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ЄРК результати визначені як очікувані (заплановані) та пов’язані з дескрипторами ЄРК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8524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C82D4E-821A-479A-AE74-CF761DED41C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696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261A9150-DCDC-4714-9AFE-14F48CEE772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275856" y="0"/>
            <a:ext cx="5868144" cy="5143500"/>
          </a:xfrm>
          <a:custGeom>
            <a:avLst/>
            <a:gdLst>
              <a:gd name="connsiteX0" fmla="*/ 4381580 w 5868144"/>
              <a:gd name="connsiteY0" fmla="*/ 0 h 5143500"/>
              <a:gd name="connsiteX1" fmla="*/ 5868144 w 5868144"/>
              <a:gd name="connsiteY1" fmla="*/ 0 h 5143500"/>
              <a:gd name="connsiteX2" fmla="*/ 5868144 w 5868144"/>
              <a:gd name="connsiteY2" fmla="*/ 5143500 h 5143500"/>
              <a:gd name="connsiteX3" fmla="*/ 5322399 w 5868144"/>
              <a:gd name="connsiteY3" fmla="*/ 5143500 h 5143500"/>
              <a:gd name="connsiteX4" fmla="*/ 5299641 w 5868144"/>
              <a:gd name="connsiteY4" fmla="*/ 5126114 h 5143500"/>
              <a:gd name="connsiteX5" fmla="*/ 5276883 w 5868144"/>
              <a:gd name="connsiteY5" fmla="*/ 5143500 h 5143500"/>
              <a:gd name="connsiteX6" fmla="*/ 2792145 w 5868144"/>
              <a:gd name="connsiteY6" fmla="*/ 5143500 h 5143500"/>
              <a:gd name="connsiteX7" fmla="*/ 3275390 w 5868144"/>
              <a:gd name="connsiteY7" fmla="*/ 3579725 h 5143500"/>
              <a:gd name="connsiteX8" fmla="*/ 0 w 5868144"/>
              <a:gd name="connsiteY8" fmla="*/ 1077586 h 5143500"/>
              <a:gd name="connsiteX9" fmla="*/ 4048585 w 5868144"/>
              <a:gd name="connsiteY9" fmla="*/ 1077615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68144" h="5143500">
                <a:moveTo>
                  <a:pt x="4381580" y="0"/>
                </a:moveTo>
                <a:lnTo>
                  <a:pt x="5868144" y="0"/>
                </a:lnTo>
                <a:lnTo>
                  <a:pt x="5868144" y="5143500"/>
                </a:lnTo>
                <a:lnTo>
                  <a:pt x="5322399" y="5143500"/>
                </a:lnTo>
                <a:lnTo>
                  <a:pt x="5299641" y="5126114"/>
                </a:lnTo>
                <a:lnTo>
                  <a:pt x="5276883" y="5143500"/>
                </a:lnTo>
                <a:lnTo>
                  <a:pt x="2792145" y="5143500"/>
                </a:lnTo>
                <a:lnTo>
                  <a:pt x="3275390" y="3579725"/>
                </a:lnTo>
                <a:lnTo>
                  <a:pt x="0" y="1077586"/>
                </a:lnTo>
                <a:lnTo>
                  <a:pt x="4048585" y="107761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rIns="360000" anchor="ctr">
            <a:noAutofit/>
          </a:bodyPr>
          <a:lstStyle>
            <a:lvl1pPr algn="r">
              <a:defRPr/>
            </a:lvl1pPr>
          </a:lstStyle>
          <a:p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99118AF-EBC4-4B22-8C3E-5A5F513AD2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6" y="13997"/>
            <a:ext cx="1775591" cy="1437079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E560BBEA-C99D-4270-ACDF-0B688598F013}"/>
              </a:ext>
            </a:extLst>
          </p:cNvPr>
          <p:cNvGrpSpPr/>
          <p:nvPr userDrawn="1"/>
        </p:nvGrpSpPr>
        <p:grpSpPr>
          <a:xfrm>
            <a:off x="214285" y="1393814"/>
            <a:ext cx="2710181" cy="1437956"/>
            <a:chOff x="176857" y="1420444"/>
            <a:chExt cx="3394376" cy="1800972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6E53BF5-1C73-4813-BA4F-1D9B1B5CC52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73" t="31958" r="66264" b="57413"/>
            <a:stretch/>
          </p:blipFill>
          <p:spPr>
            <a:xfrm>
              <a:off x="176857" y="1420444"/>
              <a:ext cx="2738959" cy="546705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D8B5A496-E524-4D10-BE19-37D1C557D9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418" t="31099" r="39011" b="56950"/>
            <a:stretch/>
          </p:blipFill>
          <p:spPr>
            <a:xfrm>
              <a:off x="317080" y="1985777"/>
              <a:ext cx="2520281" cy="61471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EAFA6E2E-4729-45CE-8759-EA45A67DADB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271" t="30718" r="3108" b="57104"/>
            <a:stretch/>
          </p:blipFill>
          <p:spPr>
            <a:xfrm>
              <a:off x="223675" y="2595006"/>
              <a:ext cx="3347558" cy="626410"/>
            </a:xfrm>
            <a:prstGeom prst="rect">
              <a:avLst/>
            </a:prstGeom>
          </p:spPr>
        </p:pic>
      </p:grp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1677D912-BC17-44AB-A788-A13D546F5A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8463" y="2897540"/>
            <a:ext cx="4206875" cy="538162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BD02FE3-86AB-483A-B562-293D40B29DD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83" y="4166963"/>
            <a:ext cx="1062176" cy="859675"/>
          </a:xfrm>
          <a:prstGeom prst="rect">
            <a:avLst/>
          </a:prstGeom>
        </p:spPr>
      </p:pic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F45A45B-EBBF-4A9F-BBCD-CF5435CE63E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8463" y="3602038"/>
            <a:ext cx="4222750" cy="481012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591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pos="4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33F30-EC7D-4A86-804A-F7567CB62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126" y="435117"/>
            <a:ext cx="3990850" cy="708613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61C6E3-BB03-45B3-BA28-C3ADD4154254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real"/>
              <a:ea typeface="+mn-ea"/>
              <a:cs typeface="+mn-cs"/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7894DB34-CDDF-4C75-9236-3075A7B7246E}"/>
              </a:ext>
            </a:extLst>
          </p:cNvPr>
          <p:cNvSpPr/>
          <p:nvPr userDrawn="1"/>
        </p:nvSpPr>
        <p:spPr>
          <a:xfrm flipH="1">
            <a:off x="4990314" y="1"/>
            <a:ext cx="4153686" cy="5143499"/>
          </a:xfrm>
          <a:custGeom>
            <a:avLst/>
            <a:gdLst>
              <a:gd name="connsiteX0" fmla="*/ 290616 w 4153686"/>
              <a:gd name="connsiteY0" fmla="*/ 0 h 5143499"/>
              <a:gd name="connsiteX1" fmla="*/ 0 w 4153686"/>
              <a:gd name="connsiteY1" fmla="*/ 0 h 5143499"/>
              <a:gd name="connsiteX2" fmla="*/ 0 w 4153686"/>
              <a:gd name="connsiteY2" fmla="*/ 5134864 h 5143499"/>
              <a:gd name="connsiteX3" fmla="*/ 11304 w 4153686"/>
              <a:gd name="connsiteY3" fmla="*/ 5143499 h 5143499"/>
              <a:gd name="connsiteX4" fmla="*/ 1880046 w 4153686"/>
              <a:gd name="connsiteY4" fmla="*/ 5143499 h 5143499"/>
              <a:gd name="connsiteX5" fmla="*/ 1409248 w 4153686"/>
              <a:gd name="connsiteY5" fmla="*/ 3620001 h 5143499"/>
              <a:gd name="connsiteX6" fmla="*/ 4153686 w 4153686"/>
              <a:gd name="connsiteY6" fmla="*/ 1523467 h 5143499"/>
              <a:gd name="connsiteX7" fmla="*/ 761390 w 4153686"/>
              <a:gd name="connsiteY7" fmla="*/ 1523491 h 514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53686" h="5143499">
                <a:moveTo>
                  <a:pt x="290616" y="0"/>
                </a:moveTo>
                <a:lnTo>
                  <a:pt x="0" y="0"/>
                </a:lnTo>
                <a:lnTo>
                  <a:pt x="0" y="5134864"/>
                </a:lnTo>
                <a:lnTo>
                  <a:pt x="11304" y="5143499"/>
                </a:lnTo>
                <a:lnTo>
                  <a:pt x="1880046" y="5143499"/>
                </a:lnTo>
                <a:lnTo>
                  <a:pt x="1409248" y="3620001"/>
                </a:lnTo>
                <a:lnTo>
                  <a:pt x="4153686" y="1523467"/>
                </a:lnTo>
                <a:lnTo>
                  <a:pt x="761390" y="1523491"/>
                </a:lnTo>
                <a:close/>
              </a:path>
            </a:pathLst>
          </a:custGeom>
          <a:solidFill>
            <a:schemeClr val="tx2">
              <a:lumMod val="75000"/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DB7291-E93A-47BD-A511-1AC68590DB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90314" y="1131589"/>
            <a:ext cx="456167" cy="3202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7C388D8-6741-4D49-8A0E-7BA7345A2F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41488" y="3579862"/>
            <a:ext cx="459612" cy="322706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D43D85-E2A9-454D-A1BA-E7874BF4B0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00600" y="1563689"/>
            <a:ext cx="4114800" cy="1941512"/>
          </a:xfrm>
        </p:spPr>
        <p:txBody>
          <a:bodyPr>
            <a:normAutofit/>
          </a:bodyPr>
          <a:lstStyle>
            <a:lvl1pPr algn="ctr">
              <a:defRPr sz="2000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6050808-E3C5-4EDD-B122-62362ADD2C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5126" y="1203959"/>
            <a:ext cx="3990850" cy="302355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2AF3C6-8A04-43A1-91D5-6D76858ED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A7DDD0C-F7B3-44FD-8FF2-ED85422D685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4F747C-0622-4439-AE0D-65BEC95553E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COMM-CIU meeting - 15/2/2019</a:t>
            </a:r>
          </a:p>
        </p:txBody>
      </p:sp>
    </p:spTree>
    <p:extLst>
      <p:ext uri="{BB962C8B-B14F-4D97-AF65-F5344CB8AC3E}">
        <p14:creationId xmlns:p14="http://schemas.microsoft.com/office/powerpoint/2010/main" val="2668547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8FA70DF-5AEB-41FD-91F5-E904200433C1}"/>
              </a:ext>
            </a:extLst>
          </p:cNvPr>
          <p:cNvSpPr/>
          <p:nvPr userDrawn="1"/>
        </p:nvSpPr>
        <p:spPr>
          <a:xfrm>
            <a:off x="4829640" y="0"/>
            <a:ext cx="4314360" cy="5143500"/>
          </a:xfrm>
          <a:custGeom>
            <a:avLst/>
            <a:gdLst>
              <a:gd name="connsiteX0" fmla="*/ 4314360 w 4314360"/>
              <a:gd name="connsiteY0" fmla="*/ 0 h 5143500"/>
              <a:gd name="connsiteX1" fmla="*/ 3907680 w 4314360"/>
              <a:gd name="connsiteY1" fmla="*/ 0 h 5143500"/>
              <a:gd name="connsiteX2" fmla="*/ 3392296 w 4314360"/>
              <a:gd name="connsiteY2" fmla="*/ 1667854 h 5143500"/>
              <a:gd name="connsiteX3" fmla="*/ 0 w 4314360"/>
              <a:gd name="connsiteY3" fmla="*/ 1667830 h 5143500"/>
              <a:gd name="connsiteX4" fmla="*/ 2744438 w 4314360"/>
              <a:gd name="connsiteY4" fmla="*/ 3764364 h 5143500"/>
              <a:gd name="connsiteX5" fmla="*/ 2318252 w 4314360"/>
              <a:gd name="connsiteY5" fmla="*/ 5143500 h 5143500"/>
              <a:gd name="connsiteX6" fmla="*/ 4314360 w 4314360"/>
              <a:gd name="connsiteY6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14360" h="5143500">
                <a:moveTo>
                  <a:pt x="4314360" y="0"/>
                </a:moveTo>
                <a:lnTo>
                  <a:pt x="3907680" y="0"/>
                </a:lnTo>
                <a:lnTo>
                  <a:pt x="3392296" y="1667854"/>
                </a:lnTo>
                <a:lnTo>
                  <a:pt x="0" y="1667830"/>
                </a:lnTo>
                <a:lnTo>
                  <a:pt x="2744438" y="3764364"/>
                </a:lnTo>
                <a:lnTo>
                  <a:pt x="2318252" y="5143500"/>
                </a:lnTo>
                <a:lnTo>
                  <a:pt x="4314360" y="51435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41EC0-8590-426C-B9ED-DD806B9E067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72000" y="1143000"/>
            <a:ext cx="4206875" cy="34559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D74DA8A-1586-4CBD-A8C0-283C10221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126" y="435117"/>
            <a:ext cx="3990850" cy="708613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597AD07-55F3-4C61-B0F1-14EDDE7952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234036"/>
            <a:ext cx="1143521" cy="925512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310484-E012-45C2-9548-2764C062D59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7DDD0C-F7B3-44FD-8FF2-ED85422D685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4B01FCF-FEB0-48A2-B1C4-C0FD31E2E4C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/>
              <a:t>COMM-CIU meeting - 15/2/2019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49B46601-6F4F-461B-99F8-9195194AADE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5126" y="1203959"/>
            <a:ext cx="3990850" cy="3023553"/>
          </a:xfrm>
        </p:spPr>
        <p:txBody>
          <a:bodyPr/>
          <a:lstStyle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2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image (pi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8FA70DF-5AEB-41FD-91F5-E904200433C1}"/>
              </a:ext>
            </a:extLst>
          </p:cNvPr>
          <p:cNvSpPr/>
          <p:nvPr userDrawn="1"/>
        </p:nvSpPr>
        <p:spPr>
          <a:xfrm flipH="1">
            <a:off x="0" y="0"/>
            <a:ext cx="4314360" cy="5143500"/>
          </a:xfrm>
          <a:custGeom>
            <a:avLst/>
            <a:gdLst>
              <a:gd name="connsiteX0" fmla="*/ 4314360 w 4314360"/>
              <a:gd name="connsiteY0" fmla="*/ 0 h 5143500"/>
              <a:gd name="connsiteX1" fmla="*/ 3907680 w 4314360"/>
              <a:gd name="connsiteY1" fmla="*/ 0 h 5143500"/>
              <a:gd name="connsiteX2" fmla="*/ 3392296 w 4314360"/>
              <a:gd name="connsiteY2" fmla="*/ 1667854 h 5143500"/>
              <a:gd name="connsiteX3" fmla="*/ 0 w 4314360"/>
              <a:gd name="connsiteY3" fmla="*/ 1667830 h 5143500"/>
              <a:gd name="connsiteX4" fmla="*/ 2744438 w 4314360"/>
              <a:gd name="connsiteY4" fmla="*/ 3764364 h 5143500"/>
              <a:gd name="connsiteX5" fmla="*/ 2318252 w 4314360"/>
              <a:gd name="connsiteY5" fmla="*/ 5143500 h 5143500"/>
              <a:gd name="connsiteX6" fmla="*/ 4314360 w 4314360"/>
              <a:gd name="connsiteY6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14360" h="5143500">
                <a:moveTo>
                  <a:pt x="4314360" y="0"/>
                </a:moveTo>
                <a:lnTo>
                  <a:pt x="3907680" y="0"/>
                </a:lnTo>
                <a:lnTo>
                  <a:pt x="3392296" y="1667854"/>
                </a:lnTo>
                <a:lnTo>
                  <a:pt x="0" y="1667830"/>
                </a:lnTo>
                <a:lnTo>
                  <a:pt x="2744438" y="3764364"/>
                </a:lnTo>
                <a:lnTo>
                  <a:pt x="2318252" y="5143500"/>
                </a:lnTo>
                <a:lnTo>
                  <a:pt x="4314360" y="51435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D74DA8A-1586-4CBD-A8C0-283C10221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126" y="435117"/>
            <a:ext cx="3990850" cy="708613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597AD07-55F3-4C61-B0F1-14EDDE7952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234036"/>
            <a:ext cx="1143521" cy="925512"/>
          </a:xfrm>
          <a:prstGeom prst="rect">
            <a:avLst/>
          </a:prstGeom>
        </p:spPr>
      </p:pic>
      <p:sp>
        <p:nvSpPr>
          <p:cNvPr id="9" name="Picture Placeholder 12">
            <a:extLst>
              <a:ext uri="{FF2B5EF4-FFF2-40B4-BE49-F238E27FC236}">
                <a16:creationId xmlns:a16="http://schemas.microsoft.com/office/drawing/2014/main" id="{73842F04-49F1-4824-BF21-112FD365F21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72000" y="0"/>
            <a:ext cx="4572000" cy="5143500"/>
          </a:xfrm>
          <a:solidFill>
            <a:schemeClr val="bg1">
              <a:lumMod val="50000"/>
              <a:alpha val="46000"/>
            </a:schemeClr>
          </a:solidFill>
        </p:spPr>
        <p:txBody>
          <a:bodyPr tIns="540000"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41F1A25-D163-4557-81EF-3BFD0338EB1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COMM-CIU meeting - 15/2/2019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F14670-9F03-43EE-A9AA-E1F5C7BA540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BA7DDD0C-F7B3-44FD-8FF2-ED85422D685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EC5FED7F-FB03-4649-A585-F7FF428BFC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126" y="1203959"/>
            <a:ext cx="3990850" cy="3023553"/>
          </a:xfrm>
        </p:spPr>
        <p:txBody>
          <a:bodyPr/>
          <a:lstStyle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022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43C34C-0538-4BD7-8286-749968750773}"/>
              </a:ext>
            </a:extLst>
          </p:cNvPr>
          <p:cNvSpPr/>
          <p:nvPr userDrawn="1"/>
        </p:nvSpPr>
        <p:spPr>
          <a:xfrm flipH="1">
            <a:off x="3275856" y="-9946"/>
            <a:ext cx="5868144" cy="5153446"/>
          </a:xfrm>
          <a:custGeom>
            <a:avLst/>
            <a:gdLst>
              <a:gd name="connsiteX0" fmla="*/ 1483491 w 5868144"/>
              <a:gd name="connsiteY0" fmla="*/ 0 h 5153446"/>
              <a:gd name="connsiteX1" fmla="*/ 0 w 5868144"/>
              <a:gd name="connsiteY1" fmla="*/ 0 h 5153446"/>
              <a:gd name="connsiteX2" fmla="*/ 0 w 5868144"/>
              <a:gd name="connsiteY2" fmla="*/ 5153446 h 5153446"/>
              <a:gd name="connsiteX3" fmla="*/ 545745 w 5868144"/>
              <a:gd name="connsiteY3" fmla="*/ 5153446 h 5153446"/>
              <a:gd name="connsiteX4" fmla="*/ 568503 w 5868144"/>
              <a:gd name="connsiteY4" fmla="*/ 5136060 h 5153446"/>
              <a:gd name="connsiteX5" fmla="*/ 591261 w 5868144"/>
              <a:gd name="connsiteY5" fmla="*/ 5153446 h 5153446"/>
              <a:gd name="connsiteX6" fmla="*/ 3075999 w 5868144"/>
              <a:gd name="connsiteY6" fmla="*/ 5153446 h 5153446"/>
              <a:gd name="connsiteX7" fmla="*/ 2592754 w 5868144"/>
              <a:gd name="connsiteY7" fmla="*/ 3589671 h 5153446"/>
              <a:gd name="connsiteX8" fmla="*/ 5868144 w 5868144"/>
              <a:gd name="connsiteY8" fmla="*/ 1087532 h 5153446"/>
              <a:gd name="connsiteX9" fmla="*/ 1819559 w 5868144"/>
              <a:gd name="connsiteY9" fmla="*/ 1087561 h 515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68144" h="5153446">
                <a:moveTo>
                  <a:pt x="1483491" y="0"/>
                </a:moveTo>
                <a:lnTo>
                  <a:pt x="0" y="0"/>
                </a:lnTo>
                <a:lnTo>
                  <a:pt x="0" y="5153446"/>
                </a:lnTo>
                <a:lnTo>
                  <a:pt x="545745" y="5153446"/>
                </a:lnTo>
                <a:lnTo>
                  <a:pt x="568503" y="5136060"/>
                </a:lnTo>
                <a:lnTo>
                  <a:pt x="591261" y="5153446"/>
                </a:lnTo>
                <a:lnTo>
                  <a:pt x="3075999" y="5153446"/>
                </a:lnTo>
                <a:lnTo>
                  <a:pt x="2592754" y="3589671"/>
                </a:lnTo>
                <a:lnTo>
                  <a:pt x="5868144" y="1087532"/>
                </a:lnTo>
                <a:lnTo>
                  <a:pt x="1819559" y="108756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B1621A-DC59-4846-B7C4-859DAAD35E8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004AD8-DC54-4049-BC27-13E296FD2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01C0DD-9A11-41D5-8F04-2F94AAD17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DDD0C-F7B3-44FD-8FF2-ED85422D685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637E97-2FA9-4058-955E-4413AB3B4B7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COMM-CIU meeting - 15/2/2019</a:t>
            </a:r>
          </a:p>
        </p:txBody>
      </p:sp>
    </p:spTree>
    <p:extLst>
      <p:ext uri="{BB962C8B-B14F-4D97-AF65-F5344CB8AC3E}">
        <p14:creationId xmlns:p14="http://schemas.microsoft.com/office/powerpoint/2010/main" val="1390001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3D69013-9985-4E92-B522-07F505323BAC}"/>
              </a:ext>
            </a:extLst>
          </p:cNvPr>
          <p:cNvSpPr/>
          <p:nvPr userDrawn="1"/>
        </p:nvSpPr>
        <p:spPr>
          <a:xfrm flipH="1">
            <a:off x="3275856" y="-9946"/>
            <a:ext cx="5868144" cy="5153446"/>
          </a:xfrm>
          <a:custGeom>
            <a:avLst/>
            <a:gdLst>
              <a:gd name="connsiteX0" fmla="*/ 1483491 w 5868144"/>
              <a:gd name="connsiteY0" fmla="*/ 0 h 5153446"/>
              <a:gd name="connsiteX1" fmla="*/ 0 w 5868144"/>
              <a:gd name="connsiteY1" fmla="*/ 0 h 5153446"/>
              <a:gd name="connsiteX2" fmla="*/ 0 w 5868144"/>
              <a:gd name="connsiteY2" fmla="*/ 5153446 h 5153446"/>
              <a:gd name="connsiteX3" fmla="*/ 545745 w 5868144"/>
              <a:gd name="connsiteY3" fmla="*/ 5153446 h 5153446"/>
              <a:gd name="connsiteX4" fmla="*/ 568503 w 5868144"/>
              <a:gd name="connsiteY4" fmla="*/ 5136060 h 5153446"/>
              <a:gd name="connsiteX5" fmla="*/ 591261 w 5868144"/>
              <a:gd name="connsiteY5" fmla="*/ 5153446 h 5153446"/>
              <a:gd name="connsiteX6" fmla="*/ 3075999 w 5868144"/>
              <a:gd name="connsiteY6" fmla="*/ 5153446 h 5153446"/>
              <a:gd name="connsiteX7" fmla="*/ 2592754 w 5868144"/>
              <a:gd name="connsiteY7" fmla="*/ 3589671 h 5153446"/>
              <a:gd name="connsiteX8" fmla="*/ 5868144 w 5868144"/>
              <a:gd name="connsiteY8" fmla="*/ 1087532 h 5153446"/>
              <a:gd name="connsiteX9" fmla="*/ 1819559 w 5868144"/>
              <a:gd name="connsiteY9" fmla="*/ 1087561 h 515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68144" h="5153446">
                <a:moveTo>
                  <a:pt x="1483491" y="0"/>
                </a:moveTo>
                <a:lnTo>
                  <a:pt x="0" y="0"/>
                </a:lnTo>
                <a:lnTo>
                  <a:pt x="0" y="5153446"/>
                </a:lnTo>
                <a:lnTo>
                  <a:pt x="545745" y="5153446"/>
                </a:lnTo>
                <a:lnTo>
                  <a:pt x="568503" y="5136060"/>
                </a:lnTo>
                <a:lnTo>
                  <a:pt x="591261" y="5153446"/>
                </a:lnTo>
                <a:lnTo>
                  <a:pt x="3075999" y="5153446"/>
                </a:lnTo>
                <a:lnTo>
                  <a:pt x="2592754" y="3589671"/>
                </a:lnTo>
                <a:lnTo>
                  <a:pt x="5868144" y="1087532"/>
                </a:lnTo>
                <a:lnTo>
                  <a:pt x="1819559" y="108756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GB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D3E975-B82B-490E-B44A-4E56AB0AF8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DDD0C-F7B3-44FD-8FF2-ED85422D685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48FDE5-F248-44F3-AF11-59F662B2D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COMM-CIU meeting - 15/2/2019</a:t>
            </a:r>
          </a:p>
        </p:txBody>
      </p:sp>
    </p:spTree>
    <p:extLst>
      <p:ext uri="{BB962C8B-B14F-4D97-AF65-F5344CB8AC3E}">
        <p14:creationId xmlns:p14="http://schemas.microsoft.com/office/powerpoint/2010/main" val="2224736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FA57A72-39E4-4062-A3BB-65944D75D03F}"/>
              </a:ext>
            </a:extLst>
          </p:cNvPr>
          <p:cNvSpPr/>
          <p:nvPr userDrawn="1"/>
        </p:nvSpPr>
        <p:spPr>
          <a:xfrm flipH="1">
            <a:off x="0" y="0"/>
            <a:ext cx="4315125" cy="5143500"/>
          </a:xfrm>
          <a:custGeom>
            <a:avLst/>
            <a:gdLst>
              <a:gd name="connsiteX0" fmla="*/ 4315125 w 4315125"/>
              <a:gd name="connsiteY0" fmla="*/ 0 h 5143500"/>
              <a:gd name="connsiteX1" fmla="*/ 3907680 w 4315125"/>
              <a:gd name="connsiteY1" fmla="*/ 0 h 5143500"/>
              <a:gd name="connsiteX2" fmla="*/ 3392296 w 4315125"/>
              <a:gd name="connsiteY2" fmla="*/ 1667854 h 5143500"/>
              <a:gd name="connsiteX3" fmla="*/ 0 w 4315125"/>
              <a:gd name="connsiteY3" fmla="*/ 1667830 h 5143500"/>
              <a:gd name="connsiteX4" fmla="*/ 2744438 w 4315125"/>
              <a:gd name="connsiteY4" fmla="*/ 3764364 h 5143500"/>
              <a:gd name="connsiteX5" fmla="*/ 2318252 w 4315125"/>
              <a:gd name="connsiteY5" fmla="*/ 5143500 h 5143500"/>
              <a:gd name="connsiteX6" fmla="*/ 4315125 w 4315125"/>
              <a:gd name="connsiteY6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15125" h="5143500">
                <a:moveTo>
                  <a:pt x="4315125" y="0"/>
                </a:moveTo>
                <a:lnTo>
                  <a:pt x="3907680" y="0"/>
                </a:lnTo>
                <a:lnTo>
                  <a:pt x="3392296" y="1667854"/>
                </a:lnTo>
                <a:lnTo>
                  <a:pt x="0" y="1667830"/>
                </a:lnTo>
                <a:lnTo>
                  <a:pt x="2744438" y="3764364"/>
                </a:lnTo>
                <a:lnTo>
                  <a:pt x="2318252" y="5143500"/>
                </a:lnTo>
                <a:lnTo>
                  <a:pt x="4315125" y="5143500"/>
                </a:lnTo>
                <a:close/>
              </a:path>
            </a:pathLst>
          </a:custGeom>
          <a:solidFill>
            <a:schemeClr val="tx2">
              <a:lumMod val="75000"/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FEC5BF-F1AF-4C79-BA5E-14AFBEDCD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126" y="435117"/>
            <a:ext cx="3990850" cy="552457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19FEB5-CAC4-46CB-8343-8ED780923E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234036"/>
            <a:ext cx="1143521" cy="925512"/>
          </a:xfrm>
          <a:prstGeom prst="rect">
            <a:avLst/>
          </a:prstGeom>
        </p:spPr>
      </p:pic>
      <p:sp>
        <p:nvSpPr>
          <p:cNvPr id="5" name="Picture Placeholder 12">
            <a:extLst>
              <a:ext uri="{FF2B5EF4-FFF2-40B4-BE49-F238E27FC236}">
                <a16:creationId xmlns:a16="http://schemas.microsoft.com/office/drawing/2014/main" id="{9AE3B326-012B-490C-9AF2-1CE43DE77F6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72000" y="0"/>
            <a:ext cx="4572000" cy="5143500"/>
          </a:xfrm>
          <a:solidFill>
            <a:schemeClr val="bg1">
              <a:lumMod val="85000"/>
            </a:schemeClr>
          </a:solidFill>
        </p:spPr>
        <p:txBody>
          <a:bodyPr tIns="540000"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0E2B8E-A6C6-434E-BC49-84B1E380E620}"/>
              </a:ext>
            </a:extLst>
          </p:cNvPr>
          <p:cNvSpPr txBox="1"/>
          <p:nvPr userDrawn="1"/>
        </p:nvSpPr>
        <p:spPr>
          <a:xfrm>
            <a:off x="264497" y="1043304"/>
            <a:ext cx="4091480" cy="309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srgbClr val="66BED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Website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www.etf.europa.eu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srgbClr val="66BED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Twitter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@</a:t>
            </a:r>
            <a:r>
              <a:rPr kumimoji="0" lang="en-GB" sz="11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etfeuropa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srgbClr val="66BED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Facebook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facebook.com/</a:t>
            </a:r>
            <a:r>
              <a:rPr kumimoji="0" lang="en-GB" sz="11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etfeuropa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srgbClr val="66BED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YouTube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www.youtube.com/user/etfeuropa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srgbClr val="66BED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Instagram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instagram.com/</a:t>
            </a:r>
            <a:r>
              <a:rPr kumimoji="0" lang="en-GB" sz="11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etfeuropa</a:t>
            </a: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srgbClr val="66BED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LinkedIn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linkedin.com/company/</a:t>
            </a:r>
            <a:r>
              <a:rPr kumimoji="0" lang="en-GB" sz="11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european</a:t>
            </a: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-training-foundation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srgbClr val="66BED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E-mail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info@etf.europa.eu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26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pContents">
            <a:extLst>
              <a:ext uri="{FF2B5EF4-FFF2-40B4-BE49-F238E27FC236}">
                <a16:creationId xmlns:a16="http://schemas.microsoft.com/office/drawing/2014/main" id="{27FE8959-57A9-4075-8922-53F2524F22A9}"/>
              </a:ext>
            </a:extLst>
          </p:cNvPr>
          <p:cNvSpPr/>
          <p:nvPr userDrawn="1"/>
        </p:nvSpPr>
        <p:spPr>
          <a:xfrm flipH="1">
            <a:off x="3275856" y="-9946"/>
            <a:ext cx="5868144" cy="5153446"/>
          </a:xfrm>
          <a:custGeom>
            <a:avLst/>
            <a:gdLst>
              <a:gd name="connsiteX0" fmla="*/ 1483491 w 5868144"/>
              <a:gd name="connsiteY0" fmla="*/ 0 h 5153446"/>
              <a:gd name="connsiteX1" fmla="*/ 0 w 5868144"/>
              <a:gd name="connsiteY1" fmla="*/ 0 h 5153446"/>
              <a:gd name="connsiteX2" fmla="*/ 0 w 5868144"/>
              <a:gd name="connsiteY2" fmla="*/ 5153446 h 5153446"/>
              <a:gd name="connsiteX3" fmla="*/ 545745 w 5868144"/>
              <a:gd name="connsiteY3" fmla="*/ 5153446 h 5153446"/>
              <a:gd name="connsiteX4" fmla="*/ 568503 w 5868144"/>
              <a:gd name="connsiteY4" fmla="*/ 5136060 h 5153446"/>
              <a:gd name="connsiteX5" fmla="*/ 591261 w 5868144"/>
              <a:gd name="connsiteY5" fmla="*/ 5153446 h 5153446"/>
              <a:gd name="connsiteX6" fmla="*/ 3075999 w 5868144"/>
              <a:gd name="connsiteY6" fmla="*/ 5153446 h 5153446"/>
              <a:gd name="connsiteX7" fmla="*/ 2592754 w 5868144"/>
              <a:gd name="connsiteY7" fmla="*/ 3589671 h 5153446"/>
              <a:gd name="connsiteX8" fmla="*/ 5868144 w 5868144"/>
              <a:gd name="connsiteY8" fmla="*/ 1087532 h 5153446"/>
              <a:gd name="connsiteX9" fmla="*/ 1819559 w 5868144"/>
              <a:gd name="connsiteY9" fmla="*/ 1087561 h 515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68144" h="5153446">
                <a:moveTo>
                  <a:pt x="1483491" y="0"/>
                </a:moveTo>
                <a:lnTo>
                  <a:pt x="0" y="0"/>
                </a:lnTo>
                <a:lnTo>
                  <a:pt x="0" y="5153446"/>
                </a:lnTo>
                <a:lnTo>
                  <a:pt x="545745" y="5153446"/>
                </a:lnTo>
                <a:lnTo>
                  <a:pt x="568503" y="5136060"/>
                </a:lnTo>
                <a:lnTo>
                  <a:pt x="591261" y="5153446"/>
                </a:lnTo>
                <a:lnTo>
                  <a:pt x="3075999" y="5153446"/>
                </a:lnTo>
                <a:lnTo>
                  <a:pt x="2592754" y="3589671"/>
                </a:lnTo>
                <a:lnTo>
                  <a:pt x="5868144" y="1087532"/>
                </a:lnTo>
                <a:lnTo>
                  <a:pt x="1819559" y="108756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GB"/>
          </a:p>
        </p:txBody>
      </p:sp>
      <p:sp>
        <p:nvSpPr>
          <p:cNvPr id="2" name="txtTitle">
            <a:extLst>
              <a:ext uri="{FF2B5EF4-FFF2-40B4-BE49-F238E27FC236}">
                <a16:creationId xmlns:a16="http://schemas.microsoft.com/office/drawing/2014/main" id="{24427197-1212-4A20-9579-309E1581D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lcSlideNumber">
            <a:extLst>
              <a:ext uri="{FF2B5EF4-FFF2-40B4-BE49-F238E27FC236}">
                <a16:creationId xmlns:a16="http://schemas.microsoft.com/office/drawing/2014/main" id="{7E5FEA4A-F98E-4F56-9C50-EBADDE3090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DDD0C-F7B3-44FD-8FF2-ED85422D685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plcFooter">
            <a:extLst>
              <a:ext uri="{FF2B5EF4-FFF2-40B4-BE49-F238E27FC236}">
                <a16:creationId xmlns:a16="http://schemas.microsoft.com/office/drawing/2014/main" id="{86A737DF-B20B-4509-85D7-56576BACB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COMM-CIU meeting - 15/2/2019</a:t>
            </a:r>
          </a:p>
        </p:txBody>
      </p:sp>
    </p:spTree>
    <p:extLst>
      <p:ext uri="{BB962C8B-B14F-4D97-AF65-F5344CB8AC3E}">
        <p14:creationId xmlns:p14="http://schemas.microsoft.com/office/powerpoint/2010/main" val="2057494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C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xtInfo"/>
          <p:cNvSpPr txBox="1"/>
          <p:nvPr userDrawn="1"/>
        </p:nvSpPr>
        <p:spPr>
          <a:xfrm>
            <a:off x="251520" y="195486"/>
            <a:ext cx="8438256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/>
              <a:t>TOC Design Slide – do </a:t>
            </a:r>
            <a:r>
              <a:rPr lang="en-GB" sz="1600">
                <a:solidFill>
                  <a:srgbClr val="FF0000"/>
                </a:solidFill>
              </a:rPr>
              <a:t>NOT</a:t>
            </a:r>
            <a:r>
              <a:rPr lang="en-GB" sz="1600"/>
              <a:t> use this layout.</a:t>
            </a:r>
          </a:p>
          <a:p>
            <a:r>
              <a:rPr lang="en-GB" sz="1100"/>
              <a:t>The</a:t>
            </a:r>
            <a:r>
              <a:rPr lang="en-GB" sz="1100" baseline="0"/>
              <a:t> TOC “Object(s)” shown below will be repeated on as many TOC Slides as needed</a:t>
            </a:r>
          </a:p>
          <a:p>
            <a:r>
              <a:rPr lang="en-GB" sz="1100"/>
              <a:t>The initial position of any</a:t>
            </a:r>
            <a:r>
              <a:rPr lang="en-GB" sz="1100" baseline="0"/>
              <a:t> “</a:t>
            </a:r>
            <a:r>
              <a:rPr lang="en-GB" sz="1100" baseline="0" err="1"/>
              <a:t>xxx</a:t>
            </a:r>
            <a:r>
              <a:rPr lang="en-GB" sz="1100" err="1"/>
              <a:t>TOC</a:t>
            </a:r>
            <a:r>
              <a:rPr lang="en-GB" sz="1100"/>
              <a:t>” named Object(s) will be repeated on the actual slide</a:t>
            </a:r>
          </a:p>
          <a:p>
            <a:r>
              <a:rPr lang="en-GB" sz="1100"/>
              <a:t>The “tags” govern how</a:t>
            </a:r>
            <a:r>
              <a:rPr lang="en-GB" sz="1100" baseline="0"/>
              <a:t> the TOC slide is built. The “table” design has two rows to set the borders for “top”, “between” and “bottom”</a:t>
            </a:r>
          </a:p>
        </p:txBody>
      </p:sp>
      <p:sp>
        <p:nvSpPr>
          <p:cNvPr id="6" name="txtTags"/>
          <p:cNvSpPr txBox="1"/>
          <p:nvPr userDrawn="1"/>
        </p:nvSpPr>
        <p:spPr>
          <a:xfrm>
            <a:off x="279707" y="3075806"/>
            <a:ext cx="3068157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/>
              <a:t>&lt;tags&gt;</a:t>
            </a:r>
          </a:p>
          <a:p>
            <a:r>
              <a:rPr lang="en-GB" sz="1050"/>
              <a:t>Title=Contents</a:t>
            </a:r>
          </a:p>
          <a:p>
            <a:r>
              <a:rPr lang="en-GB" sz="1050"/>
              <a:t>Layout=TOC Slide</a:t>
            </a:r>
          </a:p>
          <a:p>
            <a:r>
              <a:rPr lang="en-GB" sz="1050" err="1"/>
              <a:t>SlideNumber</a:t>
            </a:r>
            <a:r>
              <a:rPr lang="en-GB" sz="1050"/>
              <a:t>=2</a:t>
            </a:r>
          </a:p>
          <a:p>
            <a:r>
              <a:rPr lang="en-GB" sz="1050"/>
              <a:t>Type=Table</a:t>
            </a:r>
          </a:p>
          <a:p>
            <a:r>
              <a:rPr lang="en-GB" sz="1050"/>
              <a:t>Table=</a:t>
            </a:r>
            <a:r>
              <a:rPr lang="en-GB" sz="1050" err="1"/>
              <a:t>tblTOC</a:t>
            </a:r>
            <a:endParaRPr lang="en-GB" sz="1050"/>
          </a:p>
          <a:p>
            <a:r>
              <a:rPr lang="en-GB" sz="1050"/>
              <a:t>Limit=6</a:t>
            </a:r>
          </a:p>
          <a:p>
            <a:r>
              <a:rPr lang="en-GB" sz="1050"/>
              <a:t>Entry1=&lt;title&gt; | </a:t>
            </a:r>
            <a:r>
              <a:rPr lang="en-GB" sz="1050" err="1"/>
              <a:t>plcSectionTitle</a:t>
            </a:r>
            <a:endParaRPr lang="en-GB" sz="1050"/>
          </a:p>
          <a:p>
            <a:r>
              <a:rPr lang="en-GB" sz="1050"/>
              <a:t>Entry2=&lt;no&gt; | {</a:t>
            </a:r>
            <a:r>
              <a:rPr lang="en-GB" sz="1050" err="1"/>
              <a:t>slidenumber</a:t>
            </a:r>
            <a:r>
              <a:rPr lang="en-GB" sz="1050"/>
              <a:t>}</a:t>
            </a:r>
          </a:p>
          <a:p>
            <a:r>
              <a:rPr lang="en-GB" sz="1050"/>
              <a:t>&lt;/tags&gt;</a:t>
            </a:r>
          </a:p>
        </p:txBody>
      </p:sp>
      <p:graphicFrame>
        <p:nvGraphicFramePr>
          <p:cNvPr id="7" name="tblTOC">
            <a:extLst>
              <a:ext uri="{FF2B5EF4-FFF2-40B4-BE49-F238E27FC236}">
                <a16:creationId xmlns:a16="http://schemas.microsoft.com/office/drawing/2014/main" id="{3E73165C-8440-40F3-B530-F882EC857511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80212083"/>
              </p:ext>
            </p:extLst>
          </p:nvPr>
        </p:nvGraphicFramePr>
        <p:xfrm>
          <a:off x="365125" y="1203325"/>
          <a:ext cx="8413748" cy="10080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47235">
                  <a:extLst>
                    <a:ext uri="{9D8B030D-6E8A-4147-A177-3AD203B41FA5}">
                      <a16:colId xmlns:a16="http://schemas.microsoft.com/office/drawing/2014/main" val="4268181363"/>
                    </a:ext>
                  </a:extLst>
                </a:gridCol>
                <a:gridCol w="966513">
                  <a:extLst>
                    <a:ext uri="{9D8B030D-6E8A-4147-A177-3AD203B41FA5}">
                      <a16:colId xmlns:a16="http://schemas.microsoft.com/office/drawing/2014/main" val="1499760850"/>
                    </a:ext>
                  </a:extLst>
                </a:gridCol>
              </a:tblGrid>
              <a:tr h="5040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&lt;title&gt;</a:t>
                      </a:r>
                    </a:p>
                  </a:txBody>
                  <a:tcPr marL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&lt;no&gt;</a:t>
                      </a:r>
                      <a:endParaRPr lang="en-US" sz="1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84799857"/>
                  </a:ext>
                </a:extLst>
              </a:tr>
              <a:tr h="5040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xtColours"/>
          <p:cNvSpPr txBox="1"/>
          <p:nvPr userDrawn="1"/>
        </p:nvSpPr>
        <p:spPr>
          <a:xfrm>
            <a:off x="4283968" y="3075806"/>
            <a:ext cx="3384376" cy="186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/>
              <a:t>The [x] numbers on the Divider Slide section title textbox names are the IDs for the Theme Colours …</a:t>
            </a:r>
          </a:p>
          <a:p>
            <a:endParaRPr lang="en-GB" sz="1050"/>
          </a:p>
          <a:p>
            <a:r>
              <a:rPr lang="en-GB" sz="1050"/>
              <a:t>16 = Background 2 (column 3)</a:t>
            </a:r>
          </a:p>
          <a:p>
            <a:r>
              <a:rPr lang="en-GB" sz="1050"/>
              <a:t>15 = Text 2 (column</a:t>
            </a:r>
            <a:r>
              <a:rPr lang="en-GB" sz="1050" baseline="0"/>
              <a:t> 4)</a:t>
            </a:r>
          </a:p>
          <a:p>
            <a:r>
              <a:rPr lang="en-GB" sz="1050" baseline="0"/>
              <a:t>5 = Accent 1 (column 5)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aseline="0"/>
              <a:t>6 = Accent 2 (column 6)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aseline="0"/>
              <a:t>7 = Accent 3 (column 7)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aseline="0"/>
              <a:t>8 = Accent 4 (column 8)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aseline="0"/>
              <a:t>9 = Accent 5 (column 9)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baseline="0"/>
              <a:t>10 = Accent 6 (column 10)</a:t>
            </a:r>
          </a:p>
        </p:txBody>
      </p:sp>
    </p:spTree>
    <p:extLst>
      <p:ext uri="{BB962C8B-B14F-4D97-AF65-F5344CB8AC3E}">
        <p14:creationId xmlns:p14="http://schemas.microsoft.com/office/powerpoint/2010/main" val="795078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BE3A5-83E4-4C37-AB23-F87631551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4A861-B4C6-4561-803E-88CF9D47A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2EAB2-F7EA-4DDA-8C77-E646F43BD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976EA-07E5-4E16-89C9-30F9C7D63959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615BA-A72C-44FF-9577-97977331F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133B06-8577-4639-A0B6-930062FF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D5088-6B89-4F36-BEF3-A6D2CB0985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5022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Placeholder 1">
            <a:extLst>
              <a:ext uri="{FF2B5EF4-FFF2-40B4-BE49-F238E27FC236}">
                <a16:creationId xmlns:a16="http://schemas.microsoft.com/office/drawing/2014/main" id="{F9490E25-8CFE-41CC-8273-A5274D2EC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273" y="435118"/>
            <a:ext cx="8494504" cy="750663"/>
          </a:xfrm>
          <a:prstGeom prst="rect">
            <a:avLst/>
          </a:prstGeom>
          <a:effectLst/>
        </p:spPr>
        <p:txBody>
          <a:bodyPr vert="horz" lIns="0" tIns="0" rIns="0" bIns="0" rtlCol="0" anchor="t">
            <a:normAutofit/>
          </a:bodyPr>
          <a:lstStyle>
            <a:lvl1pPr>
              <a:defRPr sz="20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989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pos="43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0846FA30-1325-4C98-946E-11F497CFBE4A}"/>
              </a:ext>
            </a:extLst>
          </p:cNvPr>
          <p:cNvSpPr/>
          <p:nvPr userDrawn="1"/>
        </p:nvSpPr>
        <p:spPr>
          <a:xfrm>
            <a:off x="3347567" y="-1785"/>
            <a:ext cx="5793032" cy="5145285"/>
          </a:xfrm>
          <a:custGeom>
            <a:avLst/>
            <a:gdLst>
              <a:gd name="connsiteX0" fmla="*/ 5143337 w 5793032"/>
              <a:gd name="connsiteY0" fmla="*/ 0 h 5145285"/>
              <a:gd name="connsiteX1" fmla="*/ 5793032 w 5793032"/>
              <a:gd name="connsiteY1" fmla="*/ 0 h 5145285"/>
              <a:gd name="connsiteX2" fmla="*/ 5793032 w 5793032"/>
              <a:gd name="connsiteY2" fmla="*/ 5145285 h 5145285"/>
              <a:gd name="connsiteX3" fmla="*/ 3553361 w 5793032"/>
              <a:gd name="connsiteY3" fmla="*/ 5145285 h 5145285"/>
              <a:gd name="connsiteX4" fmla="*/ 3803456 w 5793032"/>
              <a:gd name="connsiteY4" fmla="*/ 4335978 h 5145285"/>
              <a:gd name="connsiteX5" fmla="*/ 0 w 5793032"/>
              <a:gd name="connsiteY5" fmla="*/ 1430439 h 5145285"/>
              <a:gd name="connsiteX6" fmla="*/ 4701307 w 5793032"/>
              <a:gd name="connsiteY6" fmla="*/ 1430472 h 5145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93032" h="5145285">
                <a:moveTo>
                  <a:pt x="5143337" y="0"/>
                </a:moveTo>
                <a:lnTo>
                  <a:pt x="5793032" y="0"/>
                </a:lnTo>
                <a:lnTo>
                  <a:pt x="5793032" y="5145285"/>
                </a:lnTo>
                <a:lnTo>
                  <a:pt x="3553361" y="5145285"/>
                </a:lnTo>
                <a:lnTo>
                  <a:pt x="3803456" y="4335978"/>
                </a:lnTo>
                <a:lnTo>
                  <a:pt x="0" y="1430439"/>
                </a:lnTo>
                <a:lnTo>
                  <a:pt x="4701307" y="1430472"/>
                </a:lnTo>
                <a:close/>
              </a:path>
            </a:pathLst>
          </a:custGeom>
          <a:solidFill>
            <a:schemeClr val="tx2">
              <a:lumMod val="75000"/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042EF3-4014-45F0-A80B-CA144DEF8FC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6" y="13997"/>
            <a:ext cx="1775591" cy="1437079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9760BC7-30ED-42E1-B7A3-21A1A35AF1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38250" y="1364984"/>
            <a:ext cx="6667502" cy="2165782"/>
          </a:xfrm>
        </p:spPr>
        <p:txBody>
          <a:bodyPr anchor="ctr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Insert title here </a:t>
            </a:r>
          </a:p>
          <a:p>
            <a:pPr lvl="0"/>
            <a:r>
              <a:rPr lang="en-US" dirty="0"/>
              <a:t>Can span two lines</a:t>
            </a:r>
          </a:p>
        </p:txBody>
      </p:sp>
    </p:spTree>
    <p:extLst>
      <p:ext uri="{BB962C8B-B14F-4D97-AF65-F5344CB8AC3E}">
        <p14:creationId xmlns:p14="http://schemas.microsoft.com/office/powerpoint/2010/main" val="195808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(blue) [TOC Source]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pDivider">
            <a:extLst>
              <a:ext uri="{FF2B5EF4-FFF2-40B4-BE49-F238E27FC236}">
                <a16:creationId xmlns:a16="http://schemas.microsoft.com/office/drawing/2014/main" id="{252222A9-9904-4377-8973-4B050E96CAD7}"/>
              </a:ext>
            </a:extLst>
          </p:cNvPr>
          <p:cNvSpPr/>
          <p:nvPr userDrawn="1"/>
        </p:nvSpPr>
        <p:spPr>
          <a:xfrm flipH="1">
            <a:off x="0" y="0"/>
            <a:ext cx="4315125" cy="5143500"/>
          </a:xfrm>
          <a:custGeom>
            <a:avLst/>
            <a:gdLst>
              <a:gd name="connsiteX0" fmla="*/ 4315125 w 4315125"/>
              <a:gd name="connsiteY0" fmla="*/ 0 h 5143500"/>
              <a:gd name="connsiteX1" fmla="*/ 3907680 w 4315125"/>
              <a:gd name="connsiteY1" fmla="*/ 0 h 5143500"/>
              <a:gd name="connsiteX2" fmla="*/ 3392296 w 4315125"/>
              <a:gd name="connsiteY2" fmla="*/ 1667854 h 5143500"/>
              <a:gd name="connsiteX3" fmla="*/ 0 w 4315125"/>
              <a:gd name="connsiteY3" fmla="*/ 1667830 h 5143500"/>
              <a:gd name="connsiteX4" fmla="*/ 2744438 w 4315125"/>
              <a:gd name="connsiteY4" fmla="*/ 3764364 h 5143500"/>
              <a:gd name="connsiteX5" fmla="*/ 2318252 w 4315125"/>
              <a:gd name="connsiteY5" fmla="*/ 5143500 h 5143500"/>
              <a:gd name="connsiteX6" fmla="*/ 4315125 w 4315125"/>
              <a:gd name="connsiteY6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15125" h="5143500">
                <a:moveTo>
                  <a:pt x="4315125" y="0"/>
                </a:moveTo>
                <a:lnTo>
                  <a:pt x="3907680" y="0"/>
                </a:lnTo>
                <a:lnTo>
                  <a:pt x="3392296" y="1667854"/>
                </a:lnTo>
                <a:lnTo>
                  <a:pt x="0" y="1667830"/>
                </a:lnTo>
                <a:lnTo>
                  <a:pt x="2744438" y="3764364"/>
                </a:lnTo>
                <a:lnTo>
                  <a:pt x="2318252" y="5143500"/>
                </a:lnTo>
                <a:lnTo>
                  <a:pt x="4315125" y="5143500"/>
                </a:lnTo>
                <a:close/>
              </a:path>
            </a:pathLst>
          </a:custGeom>
          <a:solidFill>
            <a:schemeClr val="bg2">
              <a:lumMod val="75000"/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/>
              <a:t> </a:t>
            </a:r>
          </a:p>
        </p:txBody>
      </p:sp>
      <p:pic>
        <p:nvPicPr>
          <p:cNvPr id="4" name="imgLogo">
            <a:extLst>
              <a:ext uri="{FF2B5EF4-FFF2-40B4-BE49-F238E27FC236}">
                <a16:creationId xmlns:a16="http://schemas.microsoft.com/office/drawing/2014/main" id="{089B0A63-9F1A-4C96-B41F-41B8208767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6" y="13997"/>
            <a:ext cx="1775591" cy="1437079"/>
          </a:xfrm>
          <a:prstGeom prst="rect">
            <a:avLst/>
          </a:prstGeom>
        </p:spPr>
      </p:pic>
      <p:sp>
        <p:nvSpPr>
          <p:cNvPr id="8" name="plcSectionTitle[16]">
            <a:extLst>
              <a:ext uri="{FF2B5EF4-FFF2-40B4-BE49-F238E27FC236}">
                <a16:creationId xmlns:a16="http://schemas.microsoft.com/office/drawing/2014/main" id="{43BCCAA0-0320-416D-AD6A-79DC2E99B5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8076" y="1833563"/>
            <a:ext cx="3702050" cy="239395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2400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Divider slide title goes </a:t>
            </a:r>
            <a:br>
              <a:rPr lang="en-US" dirty="0"/>
            </a:br>
            <a:r>
              <a:rPr lang="en-US" dirty="0"/>
              <a:t>here can span four </a:t>
            </a:r>
            <a:br>
              <a:rPr lang="en-US" dirty="0"/>
            </a:br>
            <a:r>
              <a:rPr lang="en-US" dirty="0"/>
              <a:t>lines if necessary. </a:t>
            </a:r>
            <a:br>
              <a:rPr lang="en-US" dirty="0"/>
            </a:br>
            <a:endParaRPr lang="en-US" dirty="0"/>
          </a:p>
        </p:txBody>
      </p:sp>
      <p:sp>
        <p:nvSpPr>
          <p:cNvPr id="13" name="imgDivider">
            <a:extLst>
              <a:ext uri="{FF2B5EF4-FFF2-40B4-BE49-F238E27FC236}">
                <a16:creationId xmlns:a16="http://schemas.microsoft.com/office/drawing/2014/main" id="{3F04CA45-8F4F-464F-BD51-E080D70EB6C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72000" y="0"/>
            <a:ext cx="4572000" cy="5143500"/>
          </a:xfrm>
          <a:solidFill>
            <a:schemeClr val="bg1">
              <a:lumMod val="50000"/>
            </a:schemeClr>
          </a:solidFill>
        </p:spPr>
        <p:txBody>
          <a:bodyPr tIns="540000"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78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(grey) [TOC Source]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pDivider">
            <a:extLst>
              <a:ext uri="{FF2B5EF4-FFF2-40B4-BE49-F238E27FC236}">
                <a16:creationId xmlns:a16="http://schemas.microsoft.com/office/drawing/2014/main" id="{32B974E0-6AF5-4ADC-B03C-6ECB10395BE6}"/>
              </a:ext>
            </a:extLst>
          </p:cNvPr>
          <p:cNvSpPr/>
          <p:nvPr userDrawn="1"/>
        </p:nvSpPr>
        <p:spPr>
          <a:xfrm flipH="1">
            <a:off x="0" y="0"/>
            <a:ext cx="4315125" cy="5143500"/>
          </a:xfrm>
          <a:custGeom>
            <a:avLst/>
            <a:gdLst>
              <a:gd name="connsiteX0" fmla="*/ 4315125 w 4315125"/>
              <a:gd name="connsiteY0" fmla="*/ 0 h 5143500"/>
              <a:gd name="connsiteX1" fmla="*/ 3907680 w 4315125"/>
              <a:gd name="connsiteY1" fmla="*/ 0 h 5143500"/>
              <a:gd name="connsiteX2" fmla="*/ 3392296 w 4315125"/>
              <a:gd name="connsiteY2" fmla="*/ 1667854 h 5143500"/>
              <a:gd name="connsiteX3" fmla="*/ 0 w 4315125"/>
              <a:gd name="connsiteY3" fmla="*/ 1667830 h 5143500"/>
              <a:gd name="connsiteX4" fmla="*/ 2744438 w 4315125"/>
              <a:gd name="connsiteY4" fmla="*/ 3764364 h 5143500"/>
              <a:gd name="connsiteX5" fmla="*/ 2318252 w 4315125"/>
              <a:gd name="connsiteY5" fmla="*/ 5143500 h 5143500"/>
              <a:gd name="connsiteX6" fmla="*/ 4315125 w 4315125"/>
              <a:gd name="connsiteY6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15125" h="5143500">
                <a:moveTo>
                  <a:pt x="4315125" y="0"/>
                </a:moveTo>
                <a:lnTo>
                  <a:pt x="3907680" y="0"/>
                </a:lnTo>
                <a:lnTo>
                  <a:pt x="3392296" y="1667854"/>
                </a:lnTo>
                <a:lnTo>
                  <a:pt x="0" y="1667830"/>
                </a:lnTo>
                <a:lnTo>
                  <a:pt x="2744438" y="3764364"/>
                </a:lnTo>
                <a:lnTo>
                  <a:pt x="2318252" y="5143500"/>
                </a:lnTo>
                <a:lnTo>
                  <a:pt x="4315125" y="5143500"/>
                </a:lnTo>
                <a:close/>
              </a:path>
            </a:pathLst>
          </a:custGeom>
          <a:solidFill>
            <a:schemeClr val="tx2">
              <a:lumMod val="75000"/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/>
              <a:t> </a:t>
            </a:r>
          </a:p>
        </p:txBody>
      </p:sp>
      <p:pic>
        <p:nvPicPr>
          <p:cNvPr id="4" name="imgLogo">
            <a:extLst>
              <a:ext uri="{FF2B5EF4-FFF2-40B4-BE49-F238E27FC236}">
                <a16:creationId xmlns:a16="http://schemas.microsoft.com/office/drawing/2014/main" id="{089B0A63-9F1A-4C96-B41F-41B8208767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6" y="13997"/>
            <a:ext cx="1775591" cy="1437079"/>
          </a:xfrm>
          <a:prstGeom prst="rect">
            <a:avLst/>
          </a:prstGeom>
        </p:spPr>
      </p:pic>
      <p:sp>
        <p:nvSpPr>
          <p:cNvPr id="8" name="plcSectionTitle[15]">
            <a:extLst>
              <a:ext uri="{FF2B5EF4-FFF2-40B4-BE49-F238E27FC236}">
                <a16:creationId xmlns:a16="http://schemas.microsoft.com/office/drawing/2014/main" id="{43BCCAA0-0320-416D-AD6A-79DC2E99B5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8076" y="1833563"/>
            <a:ext cx="3702050" cy="239395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2400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Divider slide title goes </a:t>
            </a:r>
            <a:br>
              <a:rPr lang="en-US" dirty="0"/>
            </a:br>
            <a:r>
              <a:rPr lang="en-US" dirty="0"/>
              <a:t>here can span four </a:t>
            </a:r>
            <a:br>
              <a:rPr lang="en-US" dirty="0"/>
            </a:br>
            <a:r>
              <a:rPr lang="en-US" dirty="0"/>
              <a:t>lines if necessary. </a:t>
            </a:r>
            <a:br>
              <a:rPr lang="en-US" dirty="0"/>
            </a:br>
            <a:endParaRPr lang="en-US" dirty="0"/>
          </a:p>
        </p:txBody>
      </p:sp>
      <p:sp>
        <p:nvSpPr>
          <p:cNvPr id="13" name="imgDivider">
            <a:extLst>
              <a:ext uri="{FF2B5EF4-FFF2-40B4-BE49-F238E27FC236}">
                <a16:creationId xmlns:a16="http://schemas.microsoft.com/office/drawing/2014/main" id="{3F04CA45-8F4F-464F-BD51-E080D70EB6C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72000" y="0"/>
            <a:ext cx="4572000" cy="5143500"/>
          </a:xfrm>
          <a:solidFill>
            <a:schemeClr val="bg1">
              <a:lumMod val="50000"/>
            </a:schemeClr>
          </a:solidFill>
        </p:spPr>
        <p:txBody>
          <a:bodyPr tIns="540000"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373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(pink) [TOC Source]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pDivider">
            <a:extLst>
              <a:ext uri="{FF2B5EF4-FFF2-40B4-BE49-F238E27FC236}">
                <a16:creationId xmlns:a16="http://schemas.microsoft.com/office/drawing/2014/main" id="{3305A8AB-B78D-4A4F-BBA0-02349F10B57F}"/>
              </a:ext>
            </a:extLst>
          </p:cNvPr>
          <p:cNvSpPr/>
          <p:nvPr userDrawn="1"/>
        </p:nvSpPr>
        <p:spPr>
          <a:xfrm flipH="1">
            <a:off x="0" y="0"/>
            <a:ext cx="4315125" cy="5143500"/>
          </a:xfrm>
          <a:custGeom>
            <a:avLst/>
            <a:gdLst>
              <a:gd name="connsiteX0" fmla="*/ 4315125 w 4315125"/>
              <a:gd name="connsiteY0" fmla="*/ 0 h 5143500"/>
              <a:gd name="connsiteX1" fmla="*/ 3907680 w 4315125"/>
              <a:gd name="connsiteY1" fmla="*/ 0 h 5143500"/>
              <a:gd name="connsiteX2" fmla="*/ 3392296 w 4315125"/>
              <a:gd name="connsiteY2" fmla="*/ 1667854 h 5143500"/>
              <a:gd name="connsiteX3" fmla="*/ 0 w 4315125"/>
              <a:gd name="connsiteY3" fmla="*/ 1667830 h 5143500"/>
              <a:gd name="connsiteX4" fmla="*/ 2744438 w 4315125"/>
              <a:gd name="connsiteY4" fmla="*/ 3764364 h 5143500"/>
              <a:gd name="connsiteX5" fmla="*/ 2318252 w 4315125"/>
              <a:gd name="connsiteY5" fmla="*/ 5143500 h 5143500"/>
              <a:gd name="connsiteX6" fmla="*/ 4315125 w 4315125"/>
              <a:gd name="connsiteY6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15125" h="5143500">
                <a:moveTo>
                  <a:pt x="4315125" y="0"/>
                </a:moveTo>
                <a:lnTo>
                  <a:pt x="3907680" y="0"/>
                </a:lnTo>
                <a:lnTo>
                  <a:pt x="3392296" y="1667854"/>
                </a:lnTo>
                <a:lnTo>
                  <a:pt x="0" y="1667830"/>
                </a:lnTo>
                <a:lnTo>
                  <a:pt x="2744438" y="3764364"/>
                </a:lnTo>
                <a:lnTo>
                  <a:pt x="2318252" y="5143500"/>
                </a:lnTo>
                <a:lnTo>
                  <a:pt x="4315125" y="5143500"/>
                </a:lnTo>
                <a:close/>
              </a:path>
            </a:pathLst>
          </a:custGeom>
          <a:solidFill>
            <a:schemeClr val="accent3">
              <a:lumMod val="75000"/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/>
              <a:t> </a:t>
            </a:r>
          </a:p>
        </p:txBody>
      </p:sp>
      <p:pic>
        <p:nvPicPr>
          <p:cNvPr id="4" name="imgLogo">
            <a:extLst>
              <a:ext uri="{FF2B5EF4-FFF2-40B4-BE49-F238E27FC236}">
                <a16:creationId xmlns:a16="http://schemas.microsoft.com/office/drawing/2014/main" id="{089B0A63-9F1A-4C96-B41F-41B8208767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6" y="13997"/>
            <a:ext cx="1775591" cy="1437079"/>
          </a:xfrm>
          <a:prstGeom prst="rect">
            <a:avLst/>
          </a:prstGeom>
        </p:spPr>
      </p:pic>
      <p:sp>
        <p:nvSpPr>
          <p:cNvPr id="8" name="plcSectionTitle[7]">
            <a:extLst>
              <a:ext uri="{FF2B5EF4-FFF2-40B4-BE49-F238E27FC236}">
                <a16:creationId xmlns:a16="http://schemas.microsoft.com/office/drawing/2014/main" id="{43BCCAA0-0320-416D-AD6A-79DC2E99B5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8076" y="1833563"/>
            <a:ext cx="3702050" cy="239395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2400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Divider slide title goes </a:t>
            </a:r>
            <a:br>
              <a:rPr lang="en-US" dirty="0"/>
            </a:br>
            <a:r>
              <a:rPr lang="en-US" dirty="0"/>
              <a:t>here can span four </a:t>
            </a:r>
            <a:br>
              <a:rPr lang="en-US" dirty="0"/>
            </a:br>
            <a:r>
              <a:rPr lang="en-US" dirty="0"/>
              <a:t>lines if necessary. </a:t>
            </a:r>
            <a:br>
              <a:rPr lang="en-US" dirty="0"/>
            </a:br>
            <a:endParaRPr lang="en-US" dirty="0"/>
          </a:p>
        </p:txBody>
      </p:sp>
      <p:sp>
        <p:nvSpPr>
          <p:cNvPr id="13" name="imgDivider">
            <a:extLst>
              <a:ext uri="{FF2B5EF4-FFF2-40B4-BE49-F238E27FC236}">
                <a16:creationId xmlns:a16="http://schemas.microsoft.com/office/drawing/2014/main" id="{3F04CA45-8F4F-464F-BD51-E080D70EB6C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72000" y="0"/>
            <a:ext cx="4572000" cy="5143500"/>
          </a:xfrm>
          <a:solidFill>
            <a:schemeClr val="bg1">
              <a:lumMod val="50000"/>
            </a:schemeClr>
          </a:solidFill>
        </p:spPr>
        <p:txBody>
          <a:bodyPr tIns="540000"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557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(yellow) [TOC Source]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pDivider">
            <a:extLst>
              <a:ext uri="{FF2B5EF4-FFF2-40B4-BE49-F238E27FC236}">
                <a16:creationId xmlns:a16="http://schemas.microsoft.com/office/drawing/2014/main" id="{516AA345-A8AD-4DD2-92A7-FB7D44573431}"/>
              </a:ext>
            </a:extLst>
          </p:cNvPr>
          <p:cNvSpPr/>
          <p:nvPr userDrawn="1"/>
        </p:nvSpPr>
        <p:spPr>
          <a:xfrm flipH="1">
            <a:off x="0" y="0"/>
            <a:ext cx="4315125" cy="5143500"/>
          </a:xfrm>
          <a:custGeom>
            <a:avLst/>
            <a:gdLst>
              <a:gd name="connsiteX0" fmla="*/ 4315125 w 4315125"/>
              <a:gd name="connsiteY0" fmla="*/ 0 h 5143500"/>
              <a:gd name="connsiteX1" fmla="*/ 3907680 w 4315125"/>
              <a:gd name="connsiteY1" fmla="*/ 0 h 5143500"/>
              <a:gd name="connsiteX2" fmla="*/ 3392296 w 4315125"/>
              <a:gd name="connsiteY2" fmla="*/ 1667854 h 5143500"/>
              <a:gd name="connsiteX3" fmla="*/ 0 w 4315125"/>
              <a:gd name="connsiteY3" fmla="*/ 1667830 h 5143500"/>
              <a:gd name="connsiteX4" fmla="*/ 2744438 w 4315125"/>
              <a:gd name="connsiteY4" fmla="*/ 3764364 h 5143500"/>
              <a:gd name="connsiteX5" fmla="*/ 2318252 w 4315125"/>
              <a:gd name="connsiteY5" fmla="*/ 5143500 h 5143500"/>
              <a:gd name="connsiteX6" fmla="*/ 4315125 w 4315125"/>
              <a:gd name="connsiteY6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15125" h="5143500">
                <a:moveTo>
                  <a:pt x="4315125" y="0"/>
                </a:moveTo>
                <a:lnTo>
                  <a:pt x="3907680" y="0"/>
                </a:lnTo>
                <a:lnTo>
                  <a:pt x="3392296" y="1667854"/>
                </a:lnTo>
                <a:lnTo>
                  <a:pt x="0" y="1667830"/>
                </a:lnTo>
                <a:lnTo>
                  <a:pt x="2744438" y="3764364"/>
                </a:lnTo>
                <a:lnTo>
                  <a:pt x="2318252" y="5143500"/>
                </a:lnTo>
                <a:lnTo>
                  <a:pt x="4315125" y="5143500"/>
                </a:lnTo>
                <a:close/>
              </a:path>
            </a:pathLst>
          </a:custGeom>
          <a:solidFill>
            <a:schemeClr val="accent6">
              <a:lumMod val="75000"/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/>
              <a:t> </a:t>
            </a:r>
          </a:p>
        </p:txBody>
      </p:sp>
      <p:pic>
        <p:nvPicPr>
          <p:cNvPr id="4" name="imgLogo">
            <a:extLst>
              <a:ext uri="{FF2B5EF4-FFF2-40B4-BE49-F238E27FC236}">
                <a16:creationId xmlns:a16="http://schemas.microsoft.com/office/drawing/2014/main" id="{089B0A63-9F1A-4C96-B41F-41B8208767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6" y="13997"/>
            <a:ext cx="1775591" cy="1437079"/>
          </a:xfrm>
          <a:prstGeom prst="rect">
            <a:avLst/>
          </a:prstGeom>
        </p:spPr>
      </p:pic>
      <p:sp>
        <p:nvSpPr>
          <p:cNvPr id="8" name="plcSectionTitle[10]">
            <a:extLst>
              <a:ext uri="{FF2B5EF4-FFF2-40B4-BE49-F238E27FC236}">
                <a16:creationId xmlns:a16="http://schemas.microsoft.com/office/drawing/2014/main" id="{43BCCAA0-0320-416D-AD6A-79DC2E99B5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8076" y="1833563"/>
            <a:ext cx="3702050" cy="239395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2400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Divider slide title goes </a:t>
            </a:r>
            <a:br>
              <a:rPr lang="en-US" dirty="0"/>
            </a:br>
            <a:r>
              <a:rPr lang="en-US" dirty="0"/>
              <a:t>here can span four </a:t>
            </a:r>
            <a:br>
              <a:rPr lang="en-US" dirty="0"/>
            </a:br>
            <a:r>
              <a:rPr lang="en-US" dirty="0"/>
              <a:t>lines if necessary. </a:t>
            </a:r>
            <a:br>
              <a:rPr lang="en-US" dirty="0"/>
            </a:br>
            <a:endParaRPr lang="en-US" dirty="0"/>
          </a:p>
        </p:txBody>
      </p:sp>
      <p:sp>
        <p:nvSpPr>
          <p:cNvPr id="13" name="imgDivider">
            <a:extLst>
              <a:ext uri="{FF2B5EF4-FFF2-40B4-BE49-F238E27FC236}">
                <a16:creationId xmlns:a16="http://schemas.microsoft.com/office/drawing/2014/main" id="{3F04CA45-8F4F-464F-BD51-E080D70EB6C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72000" y="0"/>
            <a:ext cx="4572000" cy="5143500"/>
          </a:xfrm>
          <a:solidFill>
            <a:schemeClr val="bg1">
              <a:lumMod val="50000"/>
            </a:schemeClr>
          </a:solidFill>
        </p:spPr>
        <p:txBody>
          <a:bodyPr tIns="540000"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725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3D69013-9985-4E92-B522-07F505323BAC}"/>
              </a:ext>
            </a:extLst>
          </p:cNvPr>
          <p:cNvSpPr/>
          <p:nvPr userDrawn="1"/>
        </p:nvSpPr>
        <p:spPr>
          <a:xfrm flipH="1">
            <a:off x="3275856" y="-9946"/>
            <a:ext cx="5868144" cy="5153446"/>
          </a:xfrm>
          <a:custGeom>
            <a:avLst/>
            <a:gdLst>
              <a:gd name="connsiteX0" fmla="*/ 1483491 w 5868144"/>
              <a:gd name="connsiteY0" fmla="*/ 0 h 5153446"/>
              <a:gd name="connsiteX1" fmla="*/ 0 w 5868144"/>
              <a:gd name="connsiteY1" fmla="*/ 0 h 5153446"/>
              <a:gd name="connsiteX2" fmla="*/ 0 w 5868144"/>
              <a:gd name="connsiteY2" fmla="*/ 5153446 h 5153446"/>
              <a:gd name="connsiteX3" fmla="*/ 545745 w 5868144"/>
              <a:gd name="connsiteY3" fmla="*/ 5153446 h 5153446"/>
              <a:gd name="connsiteX4" fmla="*/ 568503 w 5868144"/>
              <a:gd name="connsiteY4" fmla="*/ 5136060 h 5153446"/>
              <a:gd name="connsiteX5" fmla="*/ 591261 w 5868144"/>
              <a:gd name="connsiteY5" fmla="*/ 5153446 h 5153446"/>
              <a:gd name="connsiteX6" fmla="*/ 3075999 w 5868144"/>
              <a:gd name="connsiteY6" fmla="*/ 5153446 h 5153446"/>
              <a:gd name="connsiteX7" fmla="*/ 2592754 w 5868144"/>
              <a:gd name="connsiteY7" fmla="*/ 3589671 h 5153446"/>
              <a:gd name="connsiteX8" fmla="*/ 5868144 w 5868144"/>
              <a:gd name="connsiteY8" fmla="*/ 1087532 h 5153446"/>
              <a:gd name="connsiteX9" fmla="*/ 1819559 w 5868144"/>
              <a:gd name="connsiteY9" fmla="*/ 1087561 h 515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68144" h="5153446">
                <a:moveTo>
                  <a:pt x="1483491" y="0"/>
                </a:moveTo>
                <a:lnTo>
                  <a:pt x="0" y="0"/>
                </a:lnTo>
                <a:lnTo>
                  <a:pt x="0" y="5153446"/>
                </a:lnTo>
                <a:lnTo>
                  <a:pt x="545745" y="5153446"/>
                </a:lnTo>
                <a:lnTo>
                  <a:pt x="568503" y="5136060"/>
                </a:lnTo>
                <a:lnTo>
                  <a:pt x="591261" y="5153446"/>
                </a:lnTo>
                <a:lnTo>
                  <a:pt x="3075999" y="5153446"/>
                </a:lnTo>
                <a:lnTo>
                  <a:pt x="2592754" y="3589671"/>
                </a:lnTo>
                <a:lnTo>
                  <a:pt x="5868144" y="1087532"/>
                </a:lnTo>
                <a:lnTo>
                  <a:pt x="1819559" y="108756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A48A4B-6E38-4822-9D5B-8F3E6683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24AF828-AE83-4936-9D15-AF27AC3D59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5125" y="1203325"/>
            <a:ext cx="8413750" cy="30241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D8CFFC-825C-4F7D-9715-29FCC9F189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7DDD0C-F7B3-44FD-8FF2-ED85422D685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DBE9B3-EBC2-4652-8427-02DD70D25DA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COMM-CIU meeting - 15/2/2019</a:t>
            </a:r>
          </a:p>
        </p:txBody>
      </p:sp>
    </p:spTree>
    <p:extLst>
      <p:ext uri="{BB962C8B-B14F-4D97-AF65-F5344CB8AC3E}">
        <p14:creationId xmlns:p14="http://schemas.microsoft.com/office/powerpoint/2010/main" val="282976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3D69013-9985-4E92-B522-07F505323BAC}"/>
              </a:ext>
            </a:extLst>
          </p:cNvPr>
          <p:cNvSpPr/>
          <p:nvPr userDrawn="1"/>
        </p:nvSpPr>
        <p:spPr>
          <a:xfrm flipH="1">
            <a:off x="3275856" y="-9946"/>
            <a:ext cx="5868144" cy="5153446"/>
          </a:xfrm>
          <a:custGeom>
            <a:avLst/>
            <a:gdLst>
              <a:gd name="connsiteX0" fmla="*/ 1483491 w 5868144"/>
              <a:gd name="connsiteY0" fmla="*/ 0 h 5153446"/>
              <a:gd name="connsiteX1" fmla="*/ 0 w 5868144"/>
              <a:gd name="connsiteY1" fmla="*/ 0 h 5153446"/>
              <a:gd name="connsiteX2" fmla="*/ 0 w 5868144"/>
              <a:gd name="connsiteY2" fmla="*/ 5153446 h 5153446"/>
              <a:gd name="connsiteX3" fmla="*/ 545745 w 5868144"/>
              <a:gd name="connsiteY3" fmla="*/ 5153446 h 5153446"/>
              <a:gd name="connsiteX4" fmla="*/ 568503 w 5868144"/>
              <a:gd name="connsiteY4" fmla="*/ 5136060 h 5153446"/>
              <a:gd name="connsiteX5" fmla="*/ 591261 w 5868144"/>
              <a:gd name="connsiteY5" fmla="*/ 5153446 h 5153446"/>
              <a:gd name="connsiteX6" fmla="*/ 3075999 w 5868144"/>
              <a:gd name="connsiteY6" fmla="*/ 5153446 h 5153446"/>
              <a:gd name="connsiteX7" fmla="*/ 2592754 w 5868144"/>
              <a:gd name="connsiteY7" fmla="*/ 3589671 h 5153446"/>
              <a:gd name="connsiteX8" fmla="*/ 5868144 w 5868144"/>
              <a:gd name="connsiteY8" fmla="*/ 1087532 h 5153446"/>
              <a:gd name="connsiteX9" fmla="*/ 1819559 w 5868144"/>
              <a:gd name="connsiteY9" fmla="*/ 1087561 h 515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68144" h="5153446">
                <a:moveTo>
                  <a:pt x="1483491" y="0"/>
                </a:moveTo>
                <a:lnTo>
                  <a:pt x="0" y="0"/>
                </a:lnTo>
                <a:lnTo>
                  <a:pt x="0" y="5153446"/>
                </a:lnTo>
                <a:lnTo>
                  <a:pt x="545745" y="5153446"/>
                </a:lnTo>
                <a:lnTo>
                  <a:pt x="568503" y="5136060"/>
                </a:lnTo>
                <a:lnTo>
                  <a:pt x="591261" y="5153446"/>
                </a:lnTo>
                <a:lnTo>
                  <a:pt x="3075999" y="5153446"/>
                </a:lnTo>
                <a:lnTo>
                  <a:pt x="2592754" y="3589671"/>
                </a:lnTo>
                <a:lnTo>
                  <a:pt x="5868144" y="1087532"/>
                </a:lnTo>
                <a:lnTo>
                  <a:pt x="1819559" y="108756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A48A4B-6E38-4822-9D5B-8F3E6683C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A4DAB3-B493-4998-91F8-87C264C83B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DDD0C-F7B3-44FD-8FF2-ED85422D685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6A24BF-089A-4C42-86AE-5DA645AE8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COMM-CIU meeting - 15/2/2019</a:t>
            </a:r>
          </a:p>
        </p:txBody>
      </p:sp>
    </p:spTree>
    <p:extLst>
      <p:ext uri="{BB962C8B-B14F-4D97-AF65-F5344CB8AC3E}">
        <p14:creationId xmlns:p14="http://schemas.microsoft.com/office/powerpoint/2010/main" val="4152084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5975CCF6-A42E-48EF-9E0F-054032E73219}"/>
              </a:ext>
            </a:extLst>
          </p:cNvPr>
          <p:cNvSpPr/>
          <p:nvPr userDrawn="1"/>
        </p:nvSpPr>
        <p:spPr>
          <a:xfrm flipH="1">
            <a:off x="3275856" y="-9946"/>
            <a:ext cx="5868144" cy="5153446"/>
          </a:xfrm>
          <a:custGeom>
            <a:avLst/>
            <a:gdLst>
              <a:gd name="connsiteX0" fmla="*/ 1483491 w 5868144"/>
              <a:gd name="connsiteY0" fmla="*/ 0 h 5153446"/>
              <a:gd name="connsiteX1" fmla="*/ 0 w 5868144"/>
              <a:gd name="connsiteY1" fmla="*/ 0 h 5153446"/>
              <a:gd name="connsiteX2" fmla="*/ 0 w 5868144"/>
              <a:gd name="connsiteY2" fmla="*/ 5153446 h 5153446"/>
              <a:gd name="connsiteX3" fmla="*/ 545745 w 5868144"/>
              <a:gd name="connsiteY3" fmla="*/ 5153446 h 5153446"/>
              <a:gd name="connsiteX4" fmla="*/ 568503 w 5868144"/>
              <a:gd name="connsiteY4" fmla="*/ 5136060 h 5153446"/>
              <a:gd name="connsiteX5" fmla="*/ 591261 w 5868144"/>
              <a:gd name="connsiteY5" fmla="*/ 5153446 h 5153446"/>
              <a:gd name="connsiteX6" fmla="*/ 3075999 w 5868144"/>
              <a:gd name="connsiteY6" fmla="*/ 5153446 h 5153446"/>
              <a:gd name="connsiteX7" fmla="*/ 2592754 w 5868144"/>
              <a:gd name="connsiteY7" fmla="*/ 3589671 h 5153446"/>
              <a:gd name="connsiteX8" fmla="*/ 5868144 w 5868144"/>
              <a:gd name="connsiteY8" fmla="*/ 1087532 h 5153446"/>
              <a:gd name="connsiteX9" fmla="*/ 1819559 w 5868144"/>
              <a:gd name="connsiteY9" fmla="*/ 1087561 h 515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68144" h="5153446">
                <a:moveTo>
                  <a:pt x="1483491" y="0"/>
                </a:moveTo>
                <a:lnTo>
                  <a:pt x="0" y="0"/>
                </a:lnTo>
                <a:lnTo>
                  <a:pt x="0" y="5153446"/>
                </a:lnTo>
                <a:lnTo>
                  <a:pt x="545745" y="5153446"/>
                </a:lnTo>
                <a:lnTo>
                  <a:pt x="568503" y="5136060"/>
                </a:lnTo>
                <a:lnTo>
                  <a:pt x="591261" y="5153446"/>
                </a:lnTo>
                <a:lnTo>
                  <a:pt x="3075999" y="5153446"/>
                </a:lnTo>
                <a:lnTo>
                  <a:pt x="2592754" y="3589671"/>
                </a:lnTo>
                <a:lnTo>
                  <a:pt x="5868144" y="1087532"/>
                </a:lnTo>
                <a:lnTo>
                  <a:pt x="1819559" y="108756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F6CC2F-8ADE-4ED0-BA06-5147A1F2E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125" y="435117"/>
            <a:ext cx="8413750" cy="552457"/>
          </a:xfrm>
        </p:spPr>
        <p:txBody>
          <a:bodyPr/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1EE2930-091E-4862-8CF1-7F3FB7CDDAD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86475" y="1203325"/>
            <a:ext cx="3992400" cy="30241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8D0C1D8-6A4B-4DAE-996E-41E2B621901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5126" y="1203325"/>
            <a:ext cx="3992400" cy="30241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D88410-D031-47CD-8DA5-41EFDA7146E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A7DDD0C-F7B3-44FD-8FF2-ED85422D685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A59023-DB21-4DAE-A1ED-7D5F59485FD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GB"/>
              <a:t>COMM-CIU meeting - 15/2/2019</a:t>
            </a:r>
          </a:p>
        </p:txBody>
      </p:sp>
    </p:spTree>
    <p:extLst>
      <p:ext uri="{BB962C8B-B14F-4D97-AF65-F5344CB8AC3E}">
        <p14:creationId xmlns:p14="http://schemas.microsoft.com/office/powerpoint/2010/main" val="891063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C5E141F-1F8A-4278-B18D-F060F20C48E2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234036"/>
            <a:ext cx="1143521" cy="92551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3369B1-8063-4C72-85A7-3B78B591E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125" y="435117"/>
            <a:ext cx="8413749" cy="552457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  <a:br>
              <a:rPr lang="en-US" dirty="0"/>
            </a:b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7ECFEB7-B49E-4A6C-A617-658E11084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5124" y="1203325"/>
            <a:ext cx="8413749" cy="30241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A486B7-65E2-4E01-AB6F-54EE2276A7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6828" y="4598987"/>
            <a:ext cx="170617" cy="13112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BA7DDD0C-F7B3-44FD-8FF2-ED85422D685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AB1987-6E12-455A-A1D9-026A7574F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92775" y="4731990"/>
            <a:ext cx="3086100" cy="1311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GB"/>
              <a:t>COMM-CIU meeting - 15/2/2019</a:t>
            </a:r>
          </a:p>
        </p:txBody>
      </p:sp>
    </p:spTree>
    <p:extLst>
      <p:ext uri="{BB962C8B-B14F-4D97-AF65-F5344CB8AC3E}">
        <p14:creationId xmlns:p14="http://schemas.microsoft.com/office/powerpoint/2010/main" val="397107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9" r:id="rId8"/>
    <p:sldLayoutId id="2147483734" r:id="rId9"/>
    <p:sldLayoutId id="2147483735" r:id="rId10"/>
    <p:sldLayoutId id="2147483736" r:id="rId11"/>
    <p:sldLayoutId id="2147483741" r:id="rId12"/>
    <p:sldLayoutId id="2147483737" r:id="rId13"/>
    <p:sldLayoutId id="2147483740" r:id="rId14"/>
    <p:sldLayoutId id="2147483738" r:id="rId15"/>
    <p:sldLayoutId id="2147483742" r:id="rId16"/>
    <p:sldLayoutId id="2147483743" r:id="rId17"/>
    <p:sldLayoutId id="2147483744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000" b="1" kern="1200" cap="all" baseline="0" dirty="0">
          <a:solidFill>
            <a:schemeClr val="bg2"/>
          </a:solidFill>
          <a:effectLst/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0" kern="1200" cap="none" baseline="0">
          <a:solidFill>
            <a:schemeClr val="tx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6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230" userDrawn="1">
          <p15:clr>
            <a:srgbClr val="F26B43"/>
          </p15:clr>
        </p15:guide>
        <p15:guide id="1" orient="horz" pos="2663" userDrawn="1">
          <p15:clr>
            <a:srgbClr val="F26B43"/>
          </p15:clr>
        </p15:guide>
        <p15:guide id="2" pos="2880">
          <p15:clr>
            <a:srgbClr val="F26B43"/>
          </p15:clr>
        </p15:guide>
        <p15:guide id="10" orient="horz" pos="758" userDrawn="1">
          <p15:clr>
            <a:srgbClr val="F26B43"/>
          </p15:clr>
        </p15:guide>
        <p15:guide id="11" pos="553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2D3315A-2F61-4F71-BB8C-1DC91002C3B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4712" y="120890"/>
            <a:ext cx="927497" cy="75067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9273" y="1215046"/>
            <a:ext cx="8488652" cy="338404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12654" y="4718716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99893" y="4718716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69273" y="435118"/>
            <a:ext cx="8494504" cy="750663"/>
          </a:xfrm>
          <a:prstGeom prst="rect">
            <a:avLst/>
          </a:prstGeom>
          <a:effectLst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580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lang="en-GB" sz="2600" b="1" kern="1200" cap="none" baseline="0" dirty="0">
          <a:solidFill>
            <a:schemeClr val="tx2"/>
          </a:solidFill>
          <a:effectLst/>
          <a:latin typeface="MontrealTS-Medium"/>
          <a:ea typeface="+mj-ea"/>
          <a:cs typeface="+mj-cs"/>
        </a:defRPr>
      </a:lvl1pPr>
    </p:titleStyle>
    <p:bodyStyle>
      <a:lvl1pPr marL="0" indent="0" algn="l" defTabSz="914378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tx2"/>
          </a:solidFill>
          <a:latin typeface="+mn-lt"/>
          <a:ea typeface="+mn-ea"/>
          <a:cs typeface="+mn-cs"/>
        </a:defRPr>
      </a:lvl1pPr>
      <a:lvl2pPr marL="177796" indent="-177796" algn="l" defTabSz="914378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41" indent="-184145" algn="l" defTabSz="914378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37" indent="-177796" algn="l" defTabSz="914378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32" indent="-177796" algn="l" defTabSz="914378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232">
          <p15:clr>
            <a:srgbClr val="F26B43"/>
          </p15:clr>
        </p15:guide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897">
          <p15:clr>
            <a:srgbClr val="F26B43"/>
          </p15:clr>
        </p15:guide>
        <p15:guide id="7" pos="5611">
          <p15:clr>
            <a:srgbClr val="F26B43"/>
          </p15:clr>
        </p15:guide>
        <p15:guide id="9" orient="horz" pos="441">
          <p15:clr>
            <a:srgbClr val="F26B43"/>
          </p15:clr>
        </p15:guide>
        <p15:guide id="10" orient="horz" pos="75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Anatolii.Garmash@etf.europa.eu" TargetMode="Externa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4C57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2F999AD-01F0-46C4-B8DF-749971865B5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3" t="26056" r="3108" b="52401"/>
          <a:stretch/>
        </p:blipFill>
        <p:spPr>
          <a:xfrm>
            <a:off x="145178" y="1470818"/>
            <a:ext cx="8853645" cy="1152527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FD563722-85B2-4659-BEE2-938148DDAC4F}"/>
              </a:ext>
            </a:extLst>
          </p:cNvPr>
          <p:cNvSpPr txBox="1">
            <a:spLocks/>
          </p:cNvSpPr>
          <p:nvPr/>
        </p:nvSpPr>
        <p:spPr>
          <a:xfrm>
            <a:off x="376764" y="2530782"/>
            <a:ext cx="8622058" cy="1152526"/>
          </a:xfrm>
          <a:prstGeom prst="rect">
            <a:avLst/>
          </a:prstGeom>
        </p:spPr>
        <p:txBody>
          <a:bodyPr lIns="0" tIns="0" rIns="0" bIns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1" kern="1200" cap="none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177800" indent="-17780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61950" indent="-18415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539750" indent="-17780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lang="en-US" sz="11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7550" indent="-17780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lang="en-GB" sz="110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8" rtl="0" eaLnBrk="1" fontAlgn="auto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sz="2600" cap="all" dirty="0">
                <a:solidFill>
                  <a:prstClr val="white"/>
                </a:solidFill>
                <a:latin typeface="Montreal"/>
              </a:rPr>
              <a:t>Порівняння НРК з європейською рамкою кваліфікацій для навчання впродовж життя</a:t>
            </a:r>
            <a:r>
              <a:rPr kumimoji="0" lang="en-US" sz="2600" b="1" i="0" u="none" strike="noStrike" kern="1200" cap="all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real"/>
                <a:ea typeface="+mn-ea"/>
                <a:cs typeface="+mn-cs"/>
              </a:rPr>
              <a:t>: </a:t>
            </a:r>
          </a:p>
          <a:p>
            <a:pPr marL="0" marR="0" lvl="0" indent="0" algn="l" defTabSz="914378" rtl="0" eaLnBrk="1" fontAlgn="auto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sz="2800" dirty="0">
                <a:solidFill>
                  <a:prstClr val="white"/>
                </a:solidFill>
                <a:latin typeface="Montreal"/>
              </a:rPr>
              <a:t>Пілотний проект – Україна</a:t>
            </a:r>
            <a:endParaRPr lang="en-US" sz="2800" dirty="0">
              <a:solidFill>
                <a:prstClr val="white"/>
              </a:solidFill>
              <a:latin typeface="Montreal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6197573-ECC4-4510-A02E-6B15907C6EB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7" y="13998"/>
            <a:ext cx="1775591" cy="143707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AEC00F9-3965-4646-980B-4B05A257A77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84" y="4166964"/>
            <a:ext cx="1062176" cy="859675"/>
          </a:xfrm>
          <a:prstGeom prst="rect">
            <a:avLst/>
          </a:prstGeom>
        </p:spPr>
      </p:pic>
      <p:sp>
        <p:nvSpPr>
          <p:cNvPr id="7" name="txtDetail">
            <a:extLst>
              <a:ext uri="{FF2B5EF4-FFF2-40B4-BE49-F238E27FC236}">
                <a16:creationId xmlns:a16="http://schemas.microsoft.com/office/drawing/2014/main" id="{C84DBBBC-FD02-4718-BD1B-8AC81864049F}"/>
              </a:ext>
            </a:extLst>
          </p:cNvPr>
          <p:cNvSpPr txBox="1">
            <a:spLocks/>
          </p:cNvSpPr>
          <p:nvPr/>
        </p:nvSpPr>
        <p:spPr>
          <a:xfrm>
            <a:off x="1738042" y="4261739"/>
            <a:ext cx="5858294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0" kern="1200" cap="none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177800" indent="-17780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lang="en-US" sz="16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61950" indent="-18415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539750" indent="-17780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717550" indent="-17780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lang="en-GB" sz="110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dirty="0">
                <a:solidFill>
                  <a:prstClr val="white"/>
                </a:solidFill>
                <a:latin typeface="Montreal"/>
              </a:rPr>
              <a:t>Анатолій Гармаш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real"/>
                <a:ea typeface="+mn-ea"/>
                <a:cs typeface="+mn-cs"/>
              </a:rPr>
              <a:t>, ЄФО</a:t>
            </a: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real"/>
                <a:ea typeface="+mn-ea"/>
                <a:cs typeface="+mn-cs"/>
              </a:rPr>
              <a:t>, </a:t>
            </a:r>
            <a:r>
              <a:rPr kumimoji="0" lang="uk-UA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real"/>
                <a:ea typeface="+mn-ea"/>
                <a:cs typeface="+mn-cs"/>
              </a:rPr>
              <a:t>2 грудня </a:t>
            </a: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real"/>
                <a:ea typeface="+mn-ea"/>
                <a:cs typeface="+mn-cs"/>
              </a:rPr>
              <a:t>2021</a:t>
            </a:r>
            <a:r>
              <a:rPr kumimoji="0" lang="uk-UA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real"/>
                <a:ea typeface="+mn-ea"/>
                <a:cs typeface="+mn-cs"/>
              </a:rPr>
              <a:t>, форум «Людський капітал-2030»</a:t>
            </a: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real"/>
                <a:ea typeface="+mn-ea"/>
                <a:cs typeface="+mn-cs"/>
              </a:rPr>
              <a:t> 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re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5891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E5CE4-CDA9-4312-A10E-A64DDA561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11509"/>
            <a:ext cx="2327856" cy="3604440"/>
          </a:xfrm>
        </p:spPr>
        <p:txBody>
          <a:bodyPr anchor="t">
            <a:norm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Наступні кроки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8340C-67DC-45F6-89AA-2FC9528C9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1840" y="267494"/>
            <a:ext cx="5078442" cy="4752529"/>
          </a:xfrm>
        </p:spPr>
        <p:txBody>
          <a:bodyPr anchor="t"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Пілотний проект 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вересень 2021 – травень 2022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ЄФО надає підтримку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20700" lvl="1" indent="-342900">
              <a:lnSpc>
                <a:spcPct val="107000"/>
              </a:lnSpc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Методологічна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20700" lvl="1" indent="-342900">
              <a:lnSpc>
                <a:spcPct val="107000"/>
              </a:lnSpc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Планування проекту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20700" lvl="1" indent="-342900">
              <a:lnSpc>
                <a:spcPct val="107000"/>
              </a:lnSpc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Координація спільної роботи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20700" lvl="1" indent="-342900">
              <a:lnSpc>
                <a:spcPct val="107000"/>
              </a:lnSpc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Аналіз, підготовка документів, включаючи спільний звіт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20700" lvl="1" indent="-342900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Моніторинг розвитку НСК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Спільна технічна робоча група ЄС 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включає представників ЄК, країн членів ЄС (Польща, Латвія, Хорватія), ЄФО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Консультативна група ЄРК 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моніторинг пілотних проектів, обговорення результатів проектів, ухвалення рішень щодо ініціатив з порівняння НРК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Кінець 2022 або 2023 – ЄФО організує захід щодо порівняння НРК з ЄРК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2023-2024 – нові ініціативи з порівняння НРК (з урахуванням результатів поточного пілотного проекту)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534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144BB-CE5E-42EA-8674-85B38D79B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696" y="1607669"/>
            <a:ext cx="8413749" cy="552457"/>
          </a:xfrm>
        </p:spPr>
        <p:txBody>
          <a:bodyPr/>
          <a:lstStyle/>
          <a:p>
            <a:pPr algn="ctr"/>
            <a:r>
              <a:rPr lang="uk-UA" dirty="0"/>
              <a:t>Дякую за увагу!</a:t>
            </a:r>
            <a:br>
              <a:rPr lang="uk-UA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1CB34-D30C-42A6-B81A-2615036A0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5" y="2437292"/>
            <a:ext cx="8137854" cy="2159819"/>
          </a:xfrm>
        </p:spPr>
        <p:txBody>
          <a:bodyPr/>
          <a:lstStyle/>
          <a:p>
            <a:endParaRPr lang="uk-UA" dirty="0"/>
          </a:p>
          <a:p>
            <a:pPr algn="r"/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Anatolii.Garmash@etf.europa.eu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2B937B-DB48-4512-AB2E-0E116837A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 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98DC1B-CFBC-436E-928C-20E93A812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D5088-6B89-4F36-BEF3-A6D2CB09855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094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E5CE4-CDA9-4312-A10E-A64DDA561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699542"/>
            <a:ext cx="2327856" cy="3316407"/>
          </a:xfrm>
        </p:spPr>
        <p:txBody>
          <a:bodyPr anchor="t">
            <a:normAutofit/>
          </a:bodyPr>
          <a:lstStyle/>
          <a:p>
            <a:pPr algn="r"/>
            <a:r>
              <a:rPr lang="uk-UA" dirty="0">
                <a:latin typeface="Calibri" panose="020F0502020204030204" pitchFamily="34" charset="0"/>
                <a:cs typeface="Arial" panose="020B0604020202020204" pitchFamily="34" charset="0"/>
              </a:rPr>
              <a:t>Європейський</a:t>
            </a:r>
            <a:r>
              <a:rPr lang="uk-UA" b="1" dirty="0"/>
              <a:t> </a:t>
            </a:r>
            <a:r>
              <a:rPr lang="uk-UA" dirty="0">
                <a:latin typeface="Calibri" panose="020F0502020204030204" pitchFamily="34" charset="0"/>
                <a:cs typeface="Arial" panose="020B0604020202020204" pitchFamily="34" charset="0"/>
              </a:rPr>
              <a:t>Контекст</a:t>
            </a:r>
            <a:r>
              <a:rPr lang="uk-UA" b="1" dirty="0"/>
              <a:t>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8340C-67DC-45F6-89AA-2FC9528C9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6697" y="721625"/>
            <a:ext cx="5143585" cy="3557381"/>
          </a:xfrm>
        </p:spPr>
        <p:txBody>
          <a:bodyPr anchor="t">
            <a:normAutofit lnSpcReduction="10000"/>
          </a:bodyPr>
          <a:lstStyle/>
          <a:p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Співвіднесення з ЄРК</a:t>
            </a:r>
          </a:p>
          <a:p>
            <a:pPr marL="342900" lvl="0" indent="-342900" rtl="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38 країн співпрацюють щодо імплементації ЄРК (країни ЄС, ЄАВТ, країни кандидати та потенційні кандидати до членства в ЄС)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36 країн формально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співвіднесли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НРК з ЄРК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33 країни зазначають рівні ЄРК у документах про кваліфікацію та в національних реєстрах кваліфікацій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 країн публікують свої кваліфікації на європейському рівні на порталі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Європас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789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E5CE4-CDA9-4312-A10E-A64DDA561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699542"/>
            <a:ext cx="2327856" cy="3316407"/>
          </a:xfrm>
        </p:spPr>
        <p:txBody>
          <a:bodyPr anchor="t">
            <a:norm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Можливості для України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8340C-67DC-45F6-89AA-2FC9528C9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6697" y="721625"/>
            <a:ext cx="5143585" cy="3557381"/>
          </a:xfrm>
        </p:spPr>
        <p:txBody>
          <a:bodyPr anchor="t">
            <a:normAutofit/>
          </a:bodyPr>
          <a:lstStyle/>
          <a:p>
            <a:r>
              <a:rPr lang="uk-UA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Порівняння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з ЄРК</a:t>
            </a:r>
          </a:p>
          <a:p>
            <a:pPr marL="342900" indent="-342900" algn="just">
              <a:spcAft>
                <a:spcPts val="750"/>
              </a:spcAft>
              <a:buFont typeface="Symbol" panose="05050102010706020507" pitchFamily="18" charset="2"/>
              <a:buChar char=""/>
            </a:pPr>
            <a:r>
              <a:rPr lang="uk-UA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Рекомендація ЄРК 2017 року – можливість порівняння національних і регіональних рамок кваліфікацій – більш тісний зв’язок НРК з ЄРК </a:t>
            </a:r>
            <a:endParaRPr lang="en-GB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0">
              <a:spcAft>
                <a:spcPts val="750"/>
              </a:spcAft>
              <a:buFont typeface="Symbol" panose="05050102010706020507" pitchFamily="18" charset="2"/>
              <a:buChar char=""/>
            </a:pPr>
            <a:r>
              <a:rPr lang="uk-UA" sz="1800" dirty="0">
                <a:latin typeface="Calibri" panose="020F0502020204030204" pitchFamily="34" charset="0"/>
                <a:cs typeface="Arial" panose="020B0604020202020204" pitchFamily="34" charset="0"/>
              </a:rPr>
              <a:t>Асоціація Україна- ЄС (стаття 432): «створення національних механізмів з метою покращення прозорості та визнання кваліфікацій та компетенцій, використовуючи, коли це можливо, досвід ЄС»</a:t>
            </a:r>
            <a:endParaRPr lang="en-GB" sz="18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16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4265A-1038-4422-AAAD-0445A811D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435117"/>
            <a:ext cx="8023298" cy="552457"/>
          </a:xfrm>
        </p:spPr>
        <p:txBody>
          <a:bodyPr/>
          <a:lstStyle/>
          <a:p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Навіщо порівняння?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CFB8E-C510-42FB-85DC-062E658D4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987574"/>
            <a:ext cx="8023296" cy="338437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Мета – довіра до якості кваліфікацій, підвищення прозорості та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порівнюваності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кваліфікацій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207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краще розуміння і визнання навичок та кваліфікацій осіб з країн з-поза меж ЄС (вигода для громадян, компаній та навчальних закладів </a:t>
            </a:r>
            <a:r>
              <a:rPr lang="uk-UA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Україні та ЄС)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20700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основа для подальшої співпраці між Україною та країнами ЄС (краще розуміння системи кваліфікацій України створює основу для мобільності, залучення інвестицій, проектів ЄС в Україні для підтримки розвитку освіти і навчання, посилення співпраці навчальних закладів)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6267C9-805B-4F81-9F60-63934AC67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C00438-A5CD-4CF4-A021-76523EB73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D5088-6B89-4F36-BEF3-A6D2CB09855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089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E5CE4-CDA9-4312-A10E-A64DDA561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699542"/>
            <a:ext cx="2327856" cy="3316407"/>
          </a:xfrm>
        </p:spPr>
        <p:txBody>
          <a:bodyPr anchor="t">
            <a:norm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uk-UA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Як порівнювати?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8340C-67DC-45F6-89AA-2FC9528C9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6697" y="721625"/>
            <a:ext cx="5143585" cy="3557381"/>
          </a:xfrm>
        </p:spPr>
        <p:txBody>
          <a:bodyPr anchor="t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Процедури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7188" lvl="1" indent="-249238">
              <a:lnSpc>
                <a:spcPct val="107000"/>
              </a:lnSpc>
            </a:pPr>
            <a:r>
              <a:rPr lang="uk-UA" sz="1800" dirty="0">
                <a:latin typeface="Calibri" panose="020F0502020204030204" pitchFamily="34" charset="0"/>
                <a:cs typeface="Arial" panose="020B0604020202020204" pitchFamily="34" charset="0"/>
              </a:rPr>
              <a:t>Узгодження тематичних напрямів для порівняння та допоміжних питань для збору доказів </a:t>
            </a:r>
            <a:endParaRPr lang="en-GB" sz="18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7188" lvl="1" indent="-249238">
              <a:lnSpc>
                <a:spcPct val="107000"/>
              </a:lnSpc>
            </a:pPr>
            <a:r>
              <a:rPr lang="uk-UA" sz="1800" dirty="0">
                <a:latin typeface="Calibri" panose="020F0502020204030204" pitchFamily="34" charset="0"/>
                <a:cs typeface="Arial" panose="020B0604020202020204" pitchFamily="34" charset="0"/>
              </a:rPr>
              <a:t>Спільна робота з порівняння за кожною з тем (залучення усіх заінтересованих сторін, збір доказів) </a:t>
            </a:r>
            <a:endParaRPr lang="en-GB" sz="18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7188" lvl="1" indent="-249238">
              <a:lnSpc>
                <a:spcPct val="107000"/>
              </a:lnSpc>
            </a:pPr>
            <a:r>
              <a:rPr lang="uk-UA" sz="1800" dirty="0">
                <a:latin typeface="Calibri" panose="020F0502020204030204" pitchFamily="34" charset="0"/>
                <a:cs typeface="Arial" panose="020B0604020202020204" pitchFamily="34" charset="0"/>
              </a:rPr>
              <a:t>Узгодження висновків за кожною з тем</a:t>
            </a:r>
            <a:endParaRPr lang="en-GB" sz="18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57188" lvl="1" indent="-249238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latin typeface="Calibri" panose="020F0502020204030204" pitchFamily="34" charset="0"/>
                <a:cs typeface="Arial" panose="020B0604020202020204" pitchFamily="34" charset="0"/>
              </a:rPr>
              <a:t>Підготовки звіту з порівняння</a:t>
            </a:r>
            <a:endParaRPr lang="en-GB" sz="18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778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E5CE4-CDA9-4312-A10E-A64DDA561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699542"/>
            <a:ext cx="2327856" cy="3316407"/>
          </a:xfrm>
        </p:spPr>
        <p:txBody>
          <a:bodyPr anchor="t">
            <a:norm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uk-UA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Як порівнювати?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8340C-67DC-45F6-89AA-2FC9528C9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6697" y="195487"/>
            <a:ext cx="5143585" cy="4948014"/>
          </a:xfrm>
        </p:spPr>
        <p:txBody>
          <a:bodyPr anchor="t"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Тематичні напрями</a:t>
            </a:r>
            <a:endParaRPr lang="en-GB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rtl="0">
              <a:lnSpc>
                <a:spcPct val="107000"/>
              </a:lnSpc>
              <a:buFont typeface="+mj-lt"/>
              <a:buAutoNum type="arabicPeriod"/>
            </a:pPr>
            <a:r>
              <a:rPr lang="uk-UA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Цілі рамок кваліфікацій </a:t>
            </a:r>
          </a:p>
          <a:p>
            <a:pPr marL="342900" lvl="0" indent="-342900" rtl="0">
              <a:lnSpc>
                <a:spcPct val="107000"/>
              </a:lnSpc>
              <a:buFont typeface="+mj-lt"/>
              <a:buAutoNum type="arabicPeriod"/>
            </a:pPr>
            <a:r>
              <a:rPr lang="uk-UA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Охоплення рамок кваліфікацій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Рівні та дескриптори рівнів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Використання результатів навчання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Визнання результатів неформального та інформального навчання</a:t>
            </a:r>
            <a:endParaRPr lang="en-GB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Забезпечення якості кваліфікацій </a:t>
            </a:r>
            <a:endParaRPr lang="en-GB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Комунікація, прозорість, доступ до інформації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Визнання кваліфікацій</a:t>
            </a:r>
            <a:endParaRPr lang="en-GB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Управління і інституційні механізми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Процес співставлення/співвіднесення НРК</a:t>
            </a:r>
            <a:endParaRPr lang="en-GB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uk-UA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Прозорість та забезпечення якості процесу порівняння</a:t>
            </a:r>
            <a:endParaRPr lang="en-GB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485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64EDA-EB4C-4E94-9C3C-0BB1329E5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435117"/>
            <a:ext cx="8023298" cy="552457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Тема 4. Використання результатів навчання (приклад)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CCBEE-D193-44CC-B7CF-21DF312AE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5" y="1059582"/>
            <a:ext cx="8023298" cy="3537529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Допоміжні питання: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20700" lvl="1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Наскільки Рамки кваліфікацій та кваліфікації ґрунтуються на підході результатів навчання?</a:t>
            </a: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20700" lvl="1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Які визначення результатів навчання?</a:t>
            </a: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20700" lvl="1" indent="-342900">
              <a:lnSpc>
                <a:spcPct val="107000"/>
              </a:lnSpc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Наскільки і як результати навчання використовуються для визначення кваліфікацій, типів кваліфікацій, стандартів, оцінювання та визнання результатів неформального та інформального навчання та в навчальних програмах?</a:t>
            </a: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20700" lvl="1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Наскільки використання результатів навчання можна порівняти і що це означає для остаточних висновків про порівнянність двох рамок?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</a:pPr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B18E10-ECD1-4F90-B1AF-97B3B9995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DBF3F1-E65A-434E-A4FD-B215CFA57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D5088-6B89-4F36-BEF3-A6D2CB09855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857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CAE6B-0DDA-4B50-97C8-61492190F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Як  результати навчання визначено в Рамках кваліфікацій (приклад)</a:t>
            </a:r>
            <a:endParaRPr lang="en-GB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4E92BA5-C432-4C09-91AB-DF85B771A6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2786342"/>
              </p:ext>
            </p:extLst>
          </p:nvPr>
        </p:nvGraphicFramePr>
        <p:xfrm>
          <a:off x="365125" y="1203325"/>
          <a:ext cx="8413750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6875">
                  <a:extLst>
                    <a:ext uri="{9D8B030D-6E8A-4147-A177-3AD203B41FA5}">
                      <a16:colId xmlns:a16="http://schemas.microsoft.com/office/drawing/2014/main" val="67006753"/>
                    </a:ext>
                  </a:extLst>
                </a:gridCol>
                <a:gridCol w="4206875">
                  <a:extLst>
                    <a:ext uri="{9D8B030D-6E8A-4147-A177-3AD203B41FA5}">
                      <a16:colId xmlns:a16="http://schemas.microsoft.com/office/drawing/2014/main" val="38932358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НРК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ЄРК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834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Результати навчання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uk-UA" sz="1800" kern="1200" dirty="0">
                          <a:solidFill>
                            <a:srgbClr val="10A05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знання, уміння, навички, способи мислення, погляди, цінності, інші особисті якості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що набуваються у процесі навчання, виховання та розвитку, які </a:t>
                      </a:r>
                      <a:r>
                        <a:rPr lang="uk-UA" sz="180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можна ідентифікувати, спланувати, оцінити і виміряти</a:t>
                      </a:r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Результати навчання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твердження щодо того, що особа </a:t>
                      </a:r>
                      <a:r>
                        <a:rPr lang="uk-UA" sz="1800" kern="1200" dirty="0">
                          <a:solidFill>
                            <a:srgbClr val="10A05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знає, розуміє і вміє робити 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після завершення процесу навчання, які визначаються </a:t>
                      </a:r>
                      <a:r>
                        <a:rPr lang="uk-UA" sz="1800" kern="1200" dirty="0">
                          <a:solidFill>
                            <a:schemeClr val="bg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через знання, уміння/навички, відповідальність та автономність </a:t>
                      </a:r>
                      <a:endParaRPr lang="en-GB" sz="1800" kern="1200" dirty="0">
                        <a:solidFill>
                          <a:schemeClr val="bg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584845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2E419C-3D85-4C8D-B722-979CC840A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 lnSpcReduction="10000"/>
          </a:bodyPr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9D87FF-75F5-4D78-A4AA-B25899CE6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D5088-6B89-4F36-BEF3-A6D2CB09855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075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E5CE4-CDA9-4312-A10E-A64DDA561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699542"/>
            <a:ext cx="2327856" cy="3316407"/>
          </a:xfrm>
        </p:spPr>
        <p:txBody>
          <a:bodyPr anchor="t">
            <a:norm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Результати порівняння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8340C-67DC-45F6-89AA-2FC9528C9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1840" y="483519"/>
            <a:ext cx="5078442" cy="3795488"/>
          </a:xfrm>
        </p:spPr>
        <p:txBody>
          <a:bodyPr anchor="t">
            <a:normAutofit/>
          </a:bodyPr>
          <a:lstStyle/>
          <a:p>
            <a:pPr lvl="0" rtl="0">
              <a:lnSpc>
                <a:spcPct val="107000"/>
              </a:lnSpc>
            </a:pP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Спільний звіт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задокументовані результати порівняння </a:t>
            </a:r>
          </a:p>
          <a:p>
            <a:pPr lvl="1">
              <a:lnSpc>
                <a:spcPct val="107000"/>
              </a:lnSpc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спільний план подальших дій (продовження співпраці, оприлюднення результатів порівняння, подальші кроки з моніторингу розвитку НСК) </a:t>
            </a:r>
            <a:endParaRPr lang="uk-UA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rtl="0">
              <a:lnSpc>
                <a:spcPct val="107000"/>
              </a:lnSpc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Презентація результатів порівняльного аналізу в консультативній групі ЄРК та на порталі </a:t>
            </a:r>
            <a:r>
              <a:rPr lang="uk-UA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Європас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1287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ETF Template - Blu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ETF Template - Blu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Custom 1">
      <a:majorFont>
        <a:latin typeface="Montreal"/>
        <a:ea typeface=""/>
        <a:cs typeface=""/>
      </a:majorFont>
      <a:minorFont>
        <a:latin typeface="Montre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Communication Document" ma:contentTypeID="0x01010018C77CAB493C4CC28C851D171ACDEB5D0700474F1F8F8A54F64DBDEF178D4B392FA8" ma:contentTypeVersion="22" ma:contentTypeDescription="Create a new Communication document" ma:contentTypeScope="" ma:versionID="5200be3441d371b5b10faf1ed200d652">
  <xsd:schema xmlns:xsd="http://www.w3.org/2001/XMLSchema" xmlns:xs="http://www.w3.org/2001/XMLSchema" xmlns:p="http://schemas.microsoft.com/office/2006/metadata/properties" xmlns:ns1="df6b2545-d15d-4d63-86ca-644416e434f8" xmlns:ns2="1404a0f7-7811-4ba3-8101-734d0e502789" targetNamespace="http://schemas.microsoft.com/office/2006/metadata/properties" ma:root="true" ma:fieldsID="c1973420418cd98e77bb5c282b3bb5b1" ns1:_="" ns2:_="">
    <xsd:import namespace="df6b2545-d15d-4d63-86ca-644416e434f8"/>
    <xsd:import namespace="1404a0f7-7811-4ba3-8101-734d0e502789"/>
    <xsd:element name="properties">
      <xsd:complexType>
        <xsd:sequence>
          <xsd:element name="documentManagement">
            <xsd:complexType>
              <xsd:all>
                <xsd:element ref="ns1:Communication_x0020_Document_x0020_Type"/>
                <xsd:element ref="ns2:CommunicationSubArea"/>
                <xsd:element ref="ns2:ReferenceYear"/>
                <xsd:element ref="ns2:ReferenceNumber" minOccurs="0"/>
                <xsd:element ref="ns2:Origin" minOccurs="0"/>
                <xsd:element ref="ns2:Status" minOccurs="0"/>
                <xsd:element ref="ns2:Authors" minOccurs="0"/>
                <xsd:element ref="ns2:ETFLanguage" minOccurs="0"/>
                <xsd:element ref="ns1:Communication_x0020_Keywords" minOccurs="0"/>
                <xsd:element ref="ns1:General_x0020_Keywords" minOccurs="0"/>
                <xsd:element ref="ns1:_dlc_DocId" minOccurs="0"/>
                <xsd:element ref="ns1:_dlc_DocIdUrl" minOccurs="0"/>
                <xsd:element ref="ns1:_dlc_DocIdPersistId" minOccurs="0"/>
                <xsd:element ref="ns1:IPubSourceDocPublicationStatus" minOccurs="0"/>
                <xsd:element ref="ns1:Intrane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6b2545-d15d-4d63-86ca-644416e434f8" elementFormDefault="qualified">
    <xsd:import namespace="http://schemas.microsoft.com/office/2006/documentManagement/types"/>
    <xsd:import namespace="http://schemas.microsoft.com/office/infopath/2007/PartnerControls"/>
    <xsd:element name="Communication_x0020_Document_x0020_Type" ma:index="0" ma:displayName="Communication Document Type" ma:format="Dropdown" ma:internalName="Communication_x0020_Document_x0020_Type" ma:readOnly="false">
      <xsd:simpleType>
        <xsd:restriction base="dms:Choice">
          <xsd:enumeration value="Annual activity report"/>
          <xsd:enumeration value="Article"/>
          <xsd:enumeration value="Briefing note"/>
          <xsd:enumeration value="Corporate publication"/>
          <xsd:enumeration value="Country fiche"/>
          <xsd:enumeration value="Country report"/>
          <xsd:enumeration value="Flagship"/>
          <xsd:enumeration value="Leaflet"/>
          <xsd:enumeration value="Periodical"/>
          <xsd:enumeration value="Policy briefing"/>
          <xsd:enumeration value="Report"/>
          <xsd:enumeration value="Single programming document"/>
          <xsd:enumeration value="Spotlight"/>
          <xsd:enumeration value="Terms of reference"/>
          <xsd:enumeration value="Work programme"/>
          <xsd:enumeration value="Working paper"/>
        </xsd:restriction>
      </xsd:simpleType>
    </xsd:element>
    <xsd:element name="Communication_x0020_Keywords" ma:index="10" nillable="true" ma:displayName="Communication Keywords" ma:internalName="Communication_x0020_Keywords" ma:readOnly="fals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act Database"/>
                    <xsd:enumeration value="Events"/>
                    <xsd:enumeration value="External Communication"/>
                    <xsd:enumeration value="Internal Communication"/>
                    <xsd:enumeration value="Intranet"/>
                    <xsd:enumeration value="Publications and reports"/>
                    <xsd:enumeration value="Translations"/>
                    <xsd:enumeration value="Website"/>
                  </xsd:restriction>
                </xsd:simpleType>
              </xsd:element>
            </xsd:sequence>
          </xsd:extension>
        </xsd:complexContent>
      </xsd:complexType>
    </xsd:element>
    <xsd:element name="General_x0020_Keywords" ma:index="11" nillable="true" ma:displayName="General Keywords" ma:hidden="true" ma:internalName="General_x0020_Keywords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ministration"/>
                    <xsd:enumeration value="Audit"/>
                    <xsd:enumeration value="Budget"/>
                    <xsd:enumeration value="Communication"/>
                    <xsd:enumeration value="Corporate"/>
                    <xsd:enumeration value="Correspondence"/>
                    <xsd:enumeration value="Evaluation"/>
                    <xsd:enumeration value="Facilities"/>
                    <xsd:enumeration value="Finance"/>
                    <xsd:enumeration value="Governance"/>
                    <xsd:enumeration value="Human resources"/>
                    <xsd:enumeration value="ICT"/>
                    <xsd:enumeration value="Management"/>
                    <xsd:enumeration value="Monitoring"/>
                    <xsd:enumeration value="Operations"/>
                    <xsd:enumeration value="Organisational development"/>
                    <xsd:enumeration value="Planning"/>
                    <xsd:enumeration value="Procurement"/>
                    <xsd:enumeration value="Reporting"/>
                    <xsd:enumeration value="Staff committee"/>
                    <xsd:enumeration value="Strategy"/>
                  </xsd:restriction>
                </xsd:simpleType>
              </xsd:element>
            </xsd:sequence>
          </xsd:extension>
        </xsd:complexContent>
      </xsd:complexType>
    </xsd:element>
    <xsd:element name="_dlc_DocId" ma:index="1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IPubSourceDocPublicationStatus" ma:index="21" nillable="true" ma:displayName="Publication Status" ma:format="Dropdown" ma:hidden="true" ma:internalName="IPubSourceDocPublicationStatus" ma:readOnly="false">
      <xsd:simpleType>
        <xsd:restriction base="dms:Choice">
          <xsd:enumeration value="Published"/>
          <xsd:enumeration value="Unpublished"/>
        </xsd:restriction>
      </xsd:simpleType>
    </xsd:element>
    <xsd:element name="Intranet" ma:index="22" nillable="true" ma:displayName="Intranet" ma:default="0" ma:internalName="Intranet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04a0f7-7811-4ba3-8101-734d0e502789" elementFormDefault="qualified">
    <xsd:import namespace="http://schemas.microsoft.com/office/2006/documentManagement/types"/>
    <xsd:import namespace="http://schemas.microsoft.com/office/infopath/2007/PartnerControls"/>
    <xsd:element name="CommunicationSubArea" ma:index="1" ma:displayName="Communication Sub Area" ma:format="Dropdown" ma:internalName="CommunicationSubArea">
      <xsd:simpleType>
        <xsd:restriction base="dms:Choice">
          <xsd:enumeration value="Digital communication platforms"/>
          <xsd:enumeration value="Events management"/>
          <xsd:enumeration value="External news, content, audio-visual, social media"/>
          <xsd:enumeration value="Internal news, content, staff meetings, social media"/>
          <xsd:enumeration value="Project communication support"/>
          <xsd:enumeration value="Publications"/>
          <xsd:enumeration value="Management and coordination"/>
          <xsd:enumeration value="Planning monitoring and reporting"/>
          <xsd:enumeration value="Finance and procurement"/>
        </xsd:restriction>
      </xsd:simpleType>
    </xsd:element>
    <xsd:element name="ReferenceYear" ma:index="4" ma:displayName="Reference Year" ma:default="2019" ma:format="Dropdown" ma:internalName="ReferenceYear">
      <xsd:simpleType>
        <xsd:restriction base="dms:Choice">
          <xsd:enumeration value="2030"/>
          <xsd:enumeration value="2029"/>
          <xsd:enumeration value="2028"/>
          <xsd:enumeration value="2027"/>
          <xsd:enumeration value="2026"/>
          <xsd:enumeration value="2025"/>
          <xsd:enumeration value="2024"/>
          <xsd:enumeration value="2023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  <xsd:enumeration value="1994"/>
          <xsd:enumeration value="1993"/>
          <xsd:enumeration value="1992"/>
          <xsd:enumeration value="1991"/>
          <xsd:enumeration value="1990"/>
          <xsd:enumeration value="1989"/>
          <xsd:enumeration value="1988"/>
          <xsd:enumeration value="1987"/>
          <xsd:enumeration value="1986"/>
          <xsd:enumeration value="1985"/>
          <xsd:enumeration value="0000"/>
        </xsd:restriction>
      </xsd:simpleType>
    </xsd:element>
    <xsd:element name="ReferenceNumber" ma:index="5" nillable="true" ma:displayName="Reference Number" ma:internalName="ReferenceNumber">
      <xsd:simpleType>
        <xsd:restriction base="dms:Text"/>
      </xsd:simpleType>
    </xsd:element>
    <xsd:element name="Origin" ma:index="6" nillable="true" ma:displayName="Origin" ma:hidden="true" ma:internalName="Origin" ma:readOnly="false">
      <xsd:simpleType>
        <xsd:restriction base="dms:Choice">
          <xsd:enumeration value="ETF"/>
          <xsd:enumeration value="External"/>
          <xsd:enumeration value="Commission"/>
        </xsd:restriction>
      </xsd:simpleType>
    </xsd:element>
    <xsd:element name="Status" ma:index="7" nillable="true" ma:displayName="Status" ma:hidden="true" ma:internalName="Status" ma:readOnly="false">
      <xsd:simpleType>
        <xsd:restriction base="dms:Choice">
          <xsd:enumeration value="Draft"/>
          <xsd:enumeration value="Final"/>
          <xsd:enumeration value="Expired"/>
        </xsd:restriction>
      </xsd:simpleType>
    </xsd:element>
    <xsd:element name="Authors" ma:index="8" nillable="true" ma:displayName="Authors" ma:internalName="Authors">
      <xsd:simpleType>
        <xsd:restriction base="dms:Text"/>
      </xsd:simpleType>
    </xsd:element>
    <xsd:element name="ETFLanguage" ma:index="9" nillable="true" ma:displayName="Language" ma:default="English" ma:format="Dropdown" ma:internalName="ETFLanguage">
      <xsd:simpleType>
        <xsd:restriction base="dms:Choice">
          <xsd:enumeration value="English"/>
          <xsd:enumeration value="Italian"/>
          <xsd:enumeration value="French"/>
          <xsd:enumeration value="German"/>
          <xsd:enumeration value="Spanish"/>
          <xsd:enumeration value="Arabic"/>
          <xsd:enumeration value="Russian"/>
          <xsd:enumeration value="Local languag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unicationSubArea xmlns="1404a0f7-7811-4ba3-8101-734d0e502789">External news, content, audio-visual, social media</CommunicationSubArea>
    <IPubSourceDocPublicationStatus xmlns="df6b2545-d15d-4d63-86ca-644416e434f8">Published</IPubSourceDocPublicationStatus>
    <ReferenceYear xmlns="1404a0f7-7811-4ba3-8101-734d0e502789">2019</ReferenceYear>
    <ReferenceNumber xmlns="1404a0f7-7811-4ba3-8101-734d0e502789" xsi:nil="true"/>
    <Communication_x0020_Document_x0020_Type xmlns="df6b2545-d15d-4d63-86ca-644416e434f8">Briefing note</Communication_x0020_Document_x0020_Type>
    <Communication_x0020_Keywords xmlns="df6b2545-d15d-4d63-86ca-644416e434f8">
      <Value>External Communication</Value>
    </Communication_x0020_Keywords>
    <Authors xmlns="1404a0f7-7811-4ba3-8101-734d0e502789">Daria Santucci</Authors>
    <ETFLanguage xmlns="1404a0f7-7811-4ba3-8101-734d0e502789">English</ETFLanguage>
    <Origin xmlns="1404a0f7-7811-4ba3-8101-734d0e502789" xsi:nil="true"/>
    <Status xmlns="1404a0f7-7811-4ba3-8101-734d0e502789" xsi:nil="true"/>
    <General_x0020_Keywords xmlns="df6b2545-d15d-4d63-86ca-644416e434f8"/>
    <_dlc_DocId xmlns="df6b2545-d15d-4d63-86ca-644416e434f8">ETFDMS-158699885-920</_dlc_DocId>
    <_dlc_DocIdUrl xmlns="df6b2545-d15d-4d63-86ca-644416e434f8">
      <Url>https://sharing.etf.europa.eu/sites/dms/comm/_layouts/15/DocIdRedir.aspx?ID=ETFDMS-158699885-920</Url>
      <Description>ETFDMS-158699885-920</Description>
    </_dlc_DocIdUrl>
    <Intranet xmlns="df6b2545-d15d-4d63-86ca-644416e434f8">false</Intranet>
  </documentManagement>
</p:properties>
</file>

<file path=customXml/itemProps1.xml><?xml version="1.0" encoding="utf-8"?>
<ds:datastoreItem xmlns:ds="http://schemas.openxmlformats.org/officeDocument/2006/customXml" ds:itemID="{A0200E0E-B4DC-44DD-9E9C-E1F00EC678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A53AD2-A502-4217-864E-FE14953861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6b2545-d15d-4d63-86ca-644416e434f8"/>
    <ds:schemaRef ds:uri="1404a0f7-7811-4ba3-8101-734d0e5027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69DA8E1-9182-414B-96F0-6E52F3CEA958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BCEA3865-AB0B-4AE0-9B01-243498219D6D}">
  <ds:schemaRefs>
    <ds:schemaRef ds:uri="http://schemas.microsoft.com/office/2006/documentManagement/types"/>
    <ds:schemaRef ds:uri="df6b2545-d15d-4d63-86ca-644416e434f8"/>
    <ds:schemaRef ds:uri="http://schemas.microsoft.com/office/infopath/2007/PartnerControls"/>
    <ds:schemaRef ds:uri="http://purl.org/dc/terms/"/>
    <ds:schemaRef ds:uri="http://www.w3.org/XML/1998/namespace"/>
    <ds:schemaRef ds:uri="http://purl.org/dc/dcmitype/"/>
    <ds:schemaRef ds:uri="http://schemas.openxmlformats.org/package/2006/metadata/core-properties"/>
    <ds:schemaRef ds:uri="1404a0f7-7811-4ba3-8101-734d0e502789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964</Words>
  <Application>Microsoft Office PowerPoint</Application>
  <PresentationFormat>On-screen Show (16:9)</PresentationFormat>
  <Paragraphs>111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Montreal</vt:lpstr>
      <vt:lpstr>MontrealTS-Medium</vt:lpstr>
      <vt:lpstr>Symbol</vt:lpstr>
      <vt:lpstr>Times New Roman</vt:lpstr>
      <vt:lpstr>ETF Template - Blue</vt:lpstr>
      <vt:lpstr>1_ETF Template - Blue</vt:lpstr>
      <vt:lpstr>PowerPoint Presentation</vt:lpstr>
      <vt:lpstr>Європейський Контекст </vt:lpstr>
      <vt:lpstr>Можливості для України</vt:lpstr>
      <vt:lpstr>Навіщо порівняння? </vt:lpstr>
      <vt:lpstr>Як порівнювати?</vt:lpstr>
      <vt:lpstr>Як порівнювати?</vt:lpstr>
      <vt:lpstr>Тема 4. Використання результатів навчання (приклад)</vt:lpstr>
      <vt:lpstr>Як  результати навчання визначено в Рамках кваліфікацій (приклад)</vt:lpstr>
      <vt:lpstr>Результати порівняння</vt:lpstr>
      <vt:lpstr>Наступні кроки</vt:lpstr>
      <vt:lpstr>Дякую за увагу! </vt:lpstr>
    </vt:vector>
  </TitlesOfParts>
  <Company>Article 10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ETF corporate PPT presentation</dc:title>
  <dc:creator>Carla Leclezio</dc:creator>
  <cp:lastModifiedBy>Anatolii Garmash</cp:lastModifiedBy>
  <cp:revision>832</cp:revision>
  <cp:lastPrinted>2013-07-16T09:22:56Z</cp:lastPrinted>
  <dcterms:created xsi:type="dcterms:W3CDTF">2012-09-13T11:45:23Z</dcterms:created>
  <dcterms:modified xsi:type="dcterms:W3CDTF">2021-12-02T05:51:38Z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0x01010018C77CAB493C4CC28C851D171ACDEB5D0700474F1F8F8A54F64DBDEF178D4B392FA8</vt:lpwstr>
  </property>
  <property fmtid="{D5CDD505-2E9C-101B-9397-08002B2CF9AE}" pid="3" name="ArticulateGUID">
    <vt:lpwstr>25AEFCD6-48E8-4559-8E5B-3BD21746F7AD</vt:lpwstr>
  </property>
  <property fmtid="{D5CDD505-2E9C-101B-9397-08002B2CF9AE}" pid="4" name="ArticulatePath">
    <vt:lpwstr>ETF_Corporate Presentation 2018_v01</vt:lpwstr>
  </property>
  <property fmtid="{D5CDD505-2E9C-101B-9397-08002B2CF9AE}" pid="5" name="PresTool">
    <vt:lpwstr>no</vt:lpwstr>
  </property>
  <property fmtid="{D5CDD505-2E9C-101B-9397-08002B2CF9AE}" pid="6" name="PresToolSplit">
    <vt:lpwstr>yes</vt:lpwstr>
  </property>
  <property fmtid="{D5CDD505-2E9C-101B-9397-08002B2CF9AE}" pid="7" name="Deck">
    <vt:lpwstr>\\vcontroller\etftemplates$\ETF Templates\PowerPoint\Decks\ETF Corporate Template.pptx</vt:lpwstr>
  </property>
  <property fmtid="{D5CDD505-2E9C-101B-9397-08002B2CF9AE}" pid="8" name="LangID">
    <vt:lpwstr/>
  </property>
  <property fmtid="{D5CDD505-2E9C-101B-9397-08002B2CF9AE}" pid="9" name="TempDeck">
    <vt:lpwstr>false</vt:lpwstr>
  </property>
  <property fmtid="{D5CDD505-2E9C-101B-9397-08002B2CF9AE}" pid="10" name="Area">
    <vt:lpwstr>Communication</vt:lpwstr>
  </property>
  <property fmtid="{D5CDD505-2E9C-101B-9397-08002B2CF9AE}" pid="11" name="_dlc_DocIdItemGuid">
    <vt:lpwstr>2b21ba3d-84a5-443d-a277-3fdf741fd653</vt:lpwstr>
  </property>
</Properties>
</file>